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5143500" cx="9144000"/>
  <p:notesSz cx="6858000" cy="9144000"/>
  <p:embeddedFontLst>
    <p:embeddedFont>
      <p:font typeface="Inter SemiBold"/>
      <p:regular r:id="rId15"/>
      <p:bold r:id="rId16"/>
    </p:embeddedFont>
    <p:embeddedFont>
      <p:font typeface="Inter"/>
      <p:regular r:id="rId17"/>
      <p:bold r:id="rId18"/>
    </p:embeddedFont>
    <p:embeddedFont>
      <p:font typeface="Montserrat"/>
      <p:regular r:id="rId19"/>
      <p:bold r:id="rId20"/>
      <p:italic r:id="rId21"/>
      <p:boldItalic r:id="rId22"/>
    </p:embeddedFont>
    <p:embeddedFont>
      <p:font typeface="Inter Medium"/>
      <p:regular r:id="rId23"/>
      <p:bold r:id="rId2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Montserrat-bold.fntdata"/><Relationship Id="rId11" Type="http://schemas.openxmlformats.org/officeDocument/2006/relationships/slide" Target="slides/slide6.xml"/><Relationship Id="rId22" Type="http://schemas.openxmlformats.org/officeDocument/2006/relationships/font" Target="fonts/Montserrat-boldItalic.fntdata"/><Relationship Id="rId10" Type="http://schemas.openxmlformats.org/officeDocument/2006/relationships/slide" Target="slides/slide5.xml"/><Relationship Id="rId21" Type="http://schemas.openxmlformats.org/officeDocument/2006/relationships/font" Target="fonts/Montserrat-italic.fntdata"/><Relationship Id="rId13" Type="http://schemas.openxmlformats.org/officeDocument/2006/relationships/slide" Target="slides/slide8.xml"/><Relationship Id="rId24" Type="http://schemas.openxmlformats.org/officeDocument/2006/relationships/font" Target="fonts/InterMedium-bold.fntdata"/><Relationship Id="rId12" Type="http://schemas.openxmlformats.org/officeDocument/2006/relationships/slide" Target="slides/slide7.xml"/><Relationship Id="rId23" Type="http://schemas.openxmlformats.org/officeDocument/2006/relationships/font" Target="fonts/InterMedium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InterSemiBold-regular.fntdata"/><Relationship Id="rId14" Type="http://schemas.openxmlformats.org/officeDocument/2006/relationships/slide" Target="slides/slide9.xml"/><Relationship Id="rId17" Type="http://schemas.openxmlformats.org/officeDocument/2006/relationships/font" Target="fonts/Inter-regular.fntdata"/><Relationship Id="rId16" Type="http://schemas.openxmlformats.org/officeDocument/2006/relationships/font" Target="fonts/InterSemiBold-bold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Montserrat-regular.fntdata"/><Relationship Id="rId6" Type="http://schemas.openxmlformats.org/officeDocument/2006/relationships/slide" Target="slides/slide1.xml"/><Relationship Id="rId18" Type="http://schemas.openxmlformats.org/officeDocument/2006/relationships/font" Target="fonts/Inter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158214c3c7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158214c3c7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15425706900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15425706900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157acba3fa4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157acba3fa4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15425706900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15425706900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158214c3c79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158214c3c79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158214c3c79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158214c3c79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157acba3fa4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157acba3fa4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158214c3c79_0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158214c3c79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Relationship Id="rId4" Type="http://schemas.openxmlformats.org/officeDocument/2006/relationships/hyperlink" Target="https://www.jotform.com/teams/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png"/><Relationship Id="rId4" Type="http://schemas.openxmlformats.org/officeDocument/2006/relationships/hyperlink" Target="https://drive.google.com/uc?export=download&amp;id=1ZUZeiWN8uUmBXkVk9RdS6W78AuGh1LFq" TargetMode="Externa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png"/><Relationship Id="rId4" Type="http://schemas.openxmlformats.org/officeDocument/2006/relationships/hyperlink" Target="https://drive.google.com/uc?export=download&amp;id=143Z0spu22wFFaSwCYYBYOIF0y_KlKXQ2" TargetMode="Externa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Relationship Id="rId4" Type="http://schemas.openxmlformats.org/officeDocument/2006/relationships/hyperlink" Target="https://drive.google.com/uc?export=download&amp;id=1xym9xR9m8aZ1rDnbOXFOkauyCZnbqzRc" TargetMode="Externa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Relationship Id="rId4" Type="http://schemas.openxmlformats.org/officeDocument/2006/relationships/hyperlink" Target="https://www.jotform.com/" TargetMode="External"/><Relationship Id="rId11" Type="http://schemas.openxmlformats.org/officeDocument/2006/relationships/hyperlink" Target="https://www.jotform.com/products/mobile-forms/" TargetMode="External"/><Relationship Id="rId10" Type="http://schemas.openxmlformats.org/officeDocument/2006/relationships/hyperlink" Target="https://www.jotform.com/products/report-builder/" TargetMode="External"/><Relationship Id="rId9" Type="http://schemas.openxmlformats.org/officeDocument/2006/relationships/hyperlink" Target="https://www.jotform.com/products/sign/" TargetMode="External"/><Relationship Id="rId5" Type="http://schemas.openxmlformats.org/officeDocument/2006/relationships/hyperlink" Target="https://www.jotform.com/products/tables/" TargetMode="External"/><Relationship Id="rId6" Type="http://schemas.openxmlformats.org/officeDocument/2006/relationships/hyperlink" Target="https://www.jotform.com/products/approvals/" TargetMode="External"/><Relationship Id="rId7" Type="http://schemas.openxmlformats.org/officeDocument/2006/relationships/hyperlink" Target="https://www.jotform.com/products/apps/" TargetMode="External"/><Relationship Id="rId8" Type="http://schemas.openxmlformats.org/officeDocument/2006/relationships/hyperlink" Target="https://www.jotform.com/products/pdf-editor/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/>
        </p:nvSpPr>
        <p:spPr>
          <a:xfrm>
            <a:off x="2511075" y="2567350"/>
            <a:ext cx="3798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67175" y="1009650"/>
            <a:ext cx="1686100" cy="30222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590900" y="2475925"/>
            <a:ext cx="7793400" cy="14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000">
                <a:solidFill>
                  <a:srgbClr val="0A1551"/>
                </a:solidFill>
                <a:latin typeface="Inter"/>
                <a:ea typeface="Inter"/>
                <a:cs typeface="Inter"/>
                <a:sym typeface="Inter"/>
              </a:rPr>
              <a:t>Shared workspaces </a:t>
            </a:r>
            <a:endParaRPr b="1" sz="4000">
              <a:solidFill>
                <a:srgbClr val="0A155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000">
                <a:solidFill>
                  <a:srgbClr val="0A1551"/>
                </a:solidFill>
                <a:latin typeface="Inter"/>
                <a:ea typeface="Inter"/>
                <a:cs typeface="Inter"/>
                <a:sym typeface="Inter"/>
              </a:rPr>
              <a:t>for your forms and data</a:t>
            </a:r>
            <a:endParaRPr b="1" sz="4000">
              <a:solidFill>
                <a:srgbClr val="0A155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09550" y="912619"/>
            <a:ext cx="4885652" cy="3318283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09525" y="912575"/>
            <a:ext cx="4885652" cy="3318342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4"/>
          <p:cNvSpPr txBox="1"/>
          <p:nvPr>
            <p:ph type="title"/>
          </p:nvPr>
        </p:nvSpPr>
        <p:spPr>
          <a:xfrm>
            <a:off x="311700" y="1366650"/>
            <a:ext cx="3743400" cy="4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b="1" lang="en" sz="2020">
                <a:solidFill>
                  <a:srgbClr val="0A1551"/>
                </a:solidFill>
                <a:latin typeface="Inter"/>
                <a:ea typeface="Inter"/>
                <a:cs typeface="Inter"/>
                <a:sym typeface="Inter"/>
              </a:rPr>
              <a:t>What is Jotform Teams?</a:t>
            </a:r>
            <a:endParaRPr b="1" sz="2020">
              <a:solidFill>
                <a:srgbClr val="0A155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5" name="Google Shape;65;p14"/>
          <p:cNvSpPr txBox="1"/>
          <p:nvPr>
            <p:ph idx="1" type="body"/>
          </p:nvPr>
        </p:nvSpPr>
        <p:spPr>
          <a:xfrm>
            <a:off x="311700" y="2137750"/>
            <a:ext cx="3541800" cy="175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17" u="sng">
                <a:solidFill>
                  <a:schemeClr val="hlink"/>
                </a:solidFill>
                <a:latin typeface="Inter"/>
                <a:ea typeface="Inter"/>
                <a:cs typeface="Inter"/>
                <a:sym typeface="Inter"/>
                <a:hlinkClick r:id="rId4"/>
              </a:rPr>
              <a:t>Jotform Teams</a:t>
            </a:r>
            <a:r>
              <a:rPr lang="en" sz="1017">
                <a:solidFill>
                  <a:srgbClr val="343A67"/>
                </a:solidFill>
                <a:latin typeface="Inter"/>
                <a:ea typeface="Inter"/>
                <a:cs typeface="Inter"/>
                <a:sym typeface="Inter"/>
              </a:rPr>
              <a:t> provides shared workspaces for forms and data. Team members can create forms, tables, e-signatures, reports, approvals, and apps in their shared workspace, making the assets accessible to users with different roles and permissions.</a:t>
            </a:r>
            <a:endParaRPr sz="1017">
              <a:solidFill>
                <a:srgbClr val="343A67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6F6FF"/>
        </a:solidFill>
      </p:bgPr>
    </p:bg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5"/>
          <p:cNvSpPr txBox="1"/>
          <p:nvPr>
            <p:ph type="title"/>
          </p:nvPr>
        </p:nvSpPr>
        <p:spPr>
          <a:xfrm>
            <a:off x="5088300" y="1441525"/>
            <a:ext cx="3678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" sz="2000">
                <a:solidFill>
                  <a:srgbClr val="0A1551"/>
                </a:solidFill>
                <a:latin typeface="Inter"/>
                <a:ea typeface="Inter"/>
                <a:cs typeface="Inter"/>
                <a:sym typeface="Inter"/>
              </a:rPr>
              <a:t>Features</a:t>
            </a:r>
            <a:endParaRPr b="1" sz="2000">
              <a:solidFill>
                <a:srgbClr val="0A155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1" name="Google Shape;71;p15"/>
          <p:cNvSpPr txBox="1"/>
          <p:nvPr>
            <p:ph idx="1" type="body"/>
          </p:nvPr>
        </p:nvSpPr>
        <p:spPr>
          <a:xfrm>
            <a:off x="4947175" y="1956425"/>
            <a:ext cx="3678300" cy="20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343A67"/>
              </a:buClr>
              <a:buSzPts val="1100"/>
              <a:buFont typeface="Inter"/>
              <a:buChar char="●"/>
            </a:pPr>
            <a:r>
              <a:rPr lang="en" sz="1100">
                <a:solidFill>
                  <a:srgbClr val="343A67"/>
                </a:solidFill>
                <a:latin typeface="Inter"/>
                <a:ea typeface="Inter"/>
                <a:cs typeface="Inter"/>
                <a:sym typeface="Inter"/>
              </a:rPr>
              <a:t>Create workspaces for each team</a:t>
            </a:r>
            <a:endParaRPr sz="1100">
              <a:solidFill>
                <a:srgbClr val="343A67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2984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343A67"/>
              </a:buClr>
              <a:buSzPts val="1100"/>
              <a:buFont typeface="Inter"/>
              <a:buChar char="●"/>
            </a:pPr>
            <a:r>
              <a:rPr lang="en" sz="1100">
                <a:solidFill>
                  <a:srgbClr val="343A67"/>
                </a:solidFill>
                <a:latin typeface="Inter"/>
                <a:ea typeface="Inter"/>
                <a:cs typeface="Inter"/>
                <a:sym typeface="Inter"/>
              </a:rPr>
              <a:t>C</a:t>
            </a:r>
            <a:r>
              <a:rPr lang="en" sz="1100">
                <a:solidFill>
                  <a:srgbClr val="343A67"/>
                </a:solidFill>
                <a:latin typeface="Inter"/>
                <a:ea typeface="Inter"/>
                <a:cs typeface="Inter"/>
                <a:sym typeface="Inter"/>
              </a:rPr>
              <a:t>ontrol permissions with r</a:t>
            </a:r>
            <a:r>
              <a:rPr lang="en" sz="1100">
                <a:solidFill>
                  <a:srgbClr val="343A67"/>
                </a:solidFill>
                <a:latin typeface="Inter"/>
                <a:ea typeface="Inter"/>
                <a:cs typeface="Inter"/>
                <a:sym typeface="Inter"/>
              </a:rPr>
              <a:t>ole-based access </a:t>
            </a:r>
            <a:endParaRPr sz="1100">
              <a:solidFill>
                <a:srgbClr val="343A67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2984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343A67"/>
              </a:buClr>
              <a:buSzPts val="1100"/>
              <a:buFont typeface="Inter"/>
              <a:buChar char="●"/>
            </a:pPr>
            <a:r>
              <a:rPr lang="en" sz="1100">
                <a:solidFill>
                  <a:srgbClr val="343A67"/>
                </a:solidFill>
                <a:latin typeface="Inter"/>
                <a:ea typeface="Inter"/>
                <a:cs typeface="Inter"/>
                <a:sym typeface="Inter"/>
              </a:rPr>
              <a:t>Organize projects with folders</a:t>
            </a:r>
            <a:endParaRPr sz="1100">
              <a:solidFill>
                <a:srgbClr val="343A67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2984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343A67"/>
              </a:buClr>
              <a:buSzPts val="1100"/>
              <a:buFont typeface="Inter"/>
              <a:buChar char="●"/>
            </a:pPr>
            <a:r>
              <a:rPr lang="en" sz="1100">
                <a:solidFill>
                  <a:srgbClr val="343A67"/>
                </a:solidFill>
                <a:latin typeface="Inter"/>
                <a:ea typeface="Inter"/>
                <a:cs typeface="Inter"/>
                <a:sym typeface="Inter"/>
              </a:rPr>
              <a:t>Browse teams across your organization</a:t>
            </a:r>
            <a:endParaRPr sz="1100">
              <a:solidFill>
                <a:srgbClr val="343A67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2" name="Google Shape;72;p15"/>
          <p:cNvSpPr/>
          <p:nvPr/>
        </p:nvSpPr>
        <p:spPr>
          <a:xfrm>
            <a:off x="7113850" y="616625"/>
            <a:ext cx="262500" cy="262500"/>
          </a:xfrm>
          <a:prstGeom prst="ellipse">
            <a:avLst/>
          </a:prstGeom>
          <a:solidFill>
            <a:srgbClr val="FFB62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B629"/>
              </a:solidFill>
            </a:endParaRPr>
          </a:p>
        </p:txBody>
      </p:sp>
      <p:sp>
        <p:nvSpPr>
          <p:cNvPr id="73" name="Google Shape;73;p15"/>
          <p:cNvSpPr/>
          <p:nvPr/>
        </p:nvSpPr>
        <p:spPr>
          <a:xfrm>
            <a:off x="4728900" y="4400725"/>
            <a:ext cx="383400" cy="383400"/>
          </a:xfrm>
          <a:prstGeom prst="ellipse">
            <a:avLst/>
          </a:prstGeom>
          <a:solidFill>
            <a:srgbClr val="BF78F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4" name="Google Shape;74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5675" y="629662"/>
            <a:ext cx="4314951" cy="388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6F6FF"/>
        </a:solidFill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6"/>
          <p:cNvSpPr txBox="1"/>
          <p:nvPr>
            <p:ph type="title"/>
          </p:nvPr>
        </p:nvSpPr>
        <p:spPr>
          <a:xfrm>
            <a:off x="311700" y="1253038"/>
            <a:ext cx="4260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b="1" lang="en" sz="2000">
                <a:solidFill>
                  <a:srgbClr val="0A1551"/>
                </a:solidFill>
                <a:latin typeface="Inter"/>
                <a:ea typeface="Inter"/>
                <a:cs typeface="Inter"/>
                <a:sym typeface="Inter"/>
              </a:rPr>
              <a:t>Features</a:t>
            </a:r>
            <a:endParaRPr b="1" sz="20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0" name="Google Shape;80;p16"/>
          <p:cNvSpPr txBox="1"/>
          <p:nvPr>
            <p:ph idx="1" type="body"/>
          </p:nvPr>
        </p:nvSpPr>
        <p:spPr>
          <a:xfrm>
            <a:off x="143325" y="1767963"/>
            <a:ext cx="4260300" cy="212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2984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343A67"/>
              </a:buClr>
              <a:buSzPts val="1100"/>
              <a:buFont typeface="Inter"/>
              <a:buChar char="●"/>
            </a:pPr>
            <a:r>
              <a:rPr lang="en" sz="1100">
                <a:solidFill>
                  <a:srgbClr val="343A67"/>
                </a:solidFill>
                <a:latin typeface="Inter"/>
                <a:ea typeface="Inter"/>
                <a:cs typeface="Inter"/>
                <a:sym typeface="Inter"/>
              </a:rPr>
              <a:t>Customize each team workspace</a:t>
            </a:r>
            <a:endParaRPr sz="1100">
              <a:solidFill>
                <a:srgbClr val="343A67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2984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343A67"/>
              </a:buClr>
              <a:buSzPts val="1100"/>
              <a:buFont typeface="Inter"/>
              <a:buChar char="●"/>
            </a:pPr>
            <a:r>
              <a:rPr lang="en" sz="1100">
                <a:solidFill>
                  <a:srgbClr val="343A67"/>
                </a:solidFill>
                <a:latin typeface="Inter"/>
                <a:ea typeface="Inter"/>
                <a:cs typeface="Inter"/>
                <a:sym typeface="Inter"/>
              </a:rPr>
              <a:t>Monitor the latest changes in your activity log</a:t>
            </a:r>
            <a:endParaRPr sz="1100">
              <a:solidFill>
                <a:srgbClr val="343A67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2984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343A67"/>
              </a:buClr>
              <a:buSzPts val="1100"/>
              <a:buFont typeface="Inter"/>
              <a:buChar char="●"/>
            </a:pPr>
            <a:r>
              <a:rPr lang="en" sz="1100">
                <a:solidFill>
                  <a:srgbClr val="343A67"/>
                </a:solidFill>
                <a:latin typeface="Inter"/>
                <a:ea typeface="Inter"/>
                <a:cs typeface="Inter"/>
                <a:sym typeface="Inter"/>
              </a:rPr>
              <a:t>Move existing forms to specific team workspaces</a:t>
            </a:r>
            <a:endParaRPr sz="1100">
              <a:solidFill>
                <a:srgbClr val="343A67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2984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343A67"/>
              </a:buClr>
              <a:buSzPts val="1100"/>
              <a:buFont typeface="Inter"/>
              <a:buChar char="●"/>
            </a:pPr>
            <a:r>
              <a:rPr lang="en" sz="1100">
                <a:solidFill>
                  <a:srgbClr val="343A67"/>
                </a:solidFill>
                <a:latin typeface="Inter"/>
                <a:ea typeface="Inter"/>
                <a:cs typeface="Inter"/>
                <a:sym typeface="Inter"/>
              </a:rPr>
              <a:t>Automate your team’s workflow</a:t>
            </a:r>
            <a:endParaRPr sz="11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1" name="Google Shape;81;p16"/>
          <p:cNvSpPr/>
          <p:nvPr/>
        </p:nvSpPr>
        <p:spPr>
          <a:xfrm>
            <a:off x="2799575" y="649825"/>
            <a:ext cx="401700" cy="401700"/>
          </a:xfrm>
          <a:prstGeom prst="ellipse">
            <a:avLst/>
          </a:prstGeom>
          <a:solidFill>
            <a:srgbClr val="FFB62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B629"/>
              </a:solidFill>
            </a:endParaRPr>
          </a:p>
        </p:txBody>
      </p:sp>
      <p:sp>
        <p:nvSpPr>
          <p:cNvPr id="82" name="Google Shape;82;p16"/>
          <p:cNvSpPr/>
          <p:nvPr/>
        </p:nvSpPr>
        <p:spPr>
          <a:xfrm>
            <a:off x="3639825" y="4283525"/>
            <a:ext cx="288600" cy="288600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3" name="Google Shape;83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80724" y="456063"/>
            <a:ext cx="3977101" cy="43632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A1551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0775" y="904361"/>
            <a:ext cx="3719173" cy="3510328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7"/>
          <p:cNvSpPr txBox="1"/>
          <p:nvPr>
            <p:ph idx="1" type="body"/>
          </p:nvPr>
        </p:nvSpPr>
        <p:spPr>
          <a:xfrm>
            <a:off x="4356425" y="461125"/>
            <a:ext cx="4450200" cy="439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solidFill>
                <a:srgbClr val="F9FFEE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F9FFEE"/>
                </a:solidFill>
                <a:latin typeface="Inter"/>
                <a:ea typeface="Inter"/>
                <a:cs typeface="Inter"/>
                <a:sym typeface="Inter"/>
              </a:rPr>
              <a:t>HR </a:t>
            </a:r>
            <a:endParaRPr b="1" sz="1300">
              <a:solidFill>
                <a:srgbClr val="F9FFEE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C9CDE4"/>
                </a:solidFill>
                <a:latin typeface="Inter"/>
                <a:ea typeface="Inter"/>
                <a:cs typeface="Inter"/>
                <a:sym typeface="Inter"/>
              </a:rPr>
              <a:t>Jotform Teams simplifies processes like hiring, onboarding, and offboarding for your company. Collect, organize, and manage employee information and documents from one central place.</a:t>
            </a:r>
            <a:endParaRPr sz="1100">
              <a:solidFill>
                <a:srgbClr val="C9CDE4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C9CDE4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F9FFEE"/>
                </a:solidFill>
                <a:latin typeface="Inter"/>
                <a:ea typeface="Inter"/>
                <a:cs typeface="Inter"/>
                <a:sym typeface="Inter"/>
              </a:rPr>
              <a:t>Education</a:t>
            </a:r>
            <a:r>
              <a:rPr b="1" lang="en" sz="1500">
                <a:solidFill>
                  <a:srgbClr val="F9FFEE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endParaRPr b="1" sz="1500">
              <a:solidFill>
                <a:srgbClr val="F9FFEE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C9CDE4"/>
                </a:solidFill>
                <a:latin typeface="Inter"/>
                <a:ea typeface="Inter"/>
                <a:cs typeface="Inter"/>
                <a:sym typeface="Inter"/>
              </a:rPr>
              <a:t>Use Jotform Teams to collaborate with faculty and staff, and manage scholarship applications, course registrations, and more. Create an online workspace for education management.</a:t>
            </a:r>
            <a:endParaRPr sz="1100">
              <a:solidFill>
                <a:srgbClr val="C9CDE4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C9CDE4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F9FFEE"/>
                </a:solidFill>
                <a:latin typeface="Inter"/>
                <a:ea typeface="Inter"/>
                <a:cs typeface="Inter"/>
                <a:sym typeface="Inter"/>
              </a:rPr>
              <a:t>Healthcare </a:t>
            </a:r>
            <a:endParaRPr b="1" sz="1300">
              <a:solidFill>
                <a:srgbClr val="F9FFEE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>
                <a:solidFill>
                  <a:srgbClr val="C9CDE4"/>
                </a:solidFill>
                <a:latin typeface="Inter"/>
                <a:ea typeface="Inter"/>
                <a:cs typeface="Inter"/>
                <a:sym typeface="Inter"/>
              </a:rPr>
              <a:t>Healthcare providers can use Jotform Teams to easily manage the patient intake process, appointment scheduling, and confidentiality agreements online.</a:t>
            </a:r>
            <a:endParaRPr b="1" sz="1500">
              <a:solidFill>
                <a:srgbClr val="F9FFEE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0" name="Google Shape;90;p17"/>
          <p:cNvSpPr txBox="1"/>
          <p:nvPr/>
        </p:nvSpPr>
        <p:spPr>
          <a:xfrm>
            <a:off x="4356425" y="440700"/>
            <a:ext cx="3000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F9FFEE"/>
                </a:solidFill>
                <a:latin typeface="Inter"/>
                <a:ea typeface="Inter"/>
                <a:cs typeface="Inter"/>
                <a:sym typeface="Inter"/>
              </a:rPr>
              <a:t>Popular Use Cases </a:t>
            </a:r>
            <a:endParaRPr sz="20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6F6FF"/>
        </a:solidFill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8"/>
          <p:cNvSpPr txBox="1"/>
          <p:nvPr>
            <p:ph type="title"/>
          </p:nvPr>
        </p:nvSpPr>
        <p:spPr>
          <a:xfrm>
            <a:off x="211525" y="1821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" sz="2020">
                <a:solidFill>
                  <a:srgbClr val="0A1551"/>
                </a:solidFill>
                <a:latin typeface="Inter"/>
                <a:ea typeface="Inter"/>
                <a:cs typeface="Inter"/>
                <a:sym typeface="Inter"/>
              </a:rPr>
              <a:t>Product images</a:t>
            </a:r>
            <a:endParaRPr b="1" sz="2020">
              <a:solidFill>
                <a:srgbClr val="0A155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96" name="Google Shape;96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59812" y="754863"/>
            <a:ext cx="5759724" cy="3563276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8">
            <a:hlinkClick r:id="rId4"/>
          </p:cNvPr>
          <p:cNvSpPr/>
          <p:nvPr/>
        </p:nvSpPr>
        <p:spPr>
          <a:xfrm>
            <a:off x="3597025" y="4436250"/>
            <a:ext cx="2085300" cy="435300"/>
          </a:xfrm>
          <a:prstGeom prst="roundRect">
            <a:avLst>
              <a:gd fmla="val 12318" name="adj"/>
            </a:avLst>
          </a:prstGeom>
          <a:solidFill>
            <a:srgbClr val="18235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lt1"/>
                </a:solidFill>
              </a:rPr>
              <a:t>Download the image</a:t>
            </a:r>
            <a:endParaRPr b="1" sz="12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6F6FF"/>
        </a:solidFill>
      </p:bgPr>
    </p:bg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Google Shape;102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09922" y="658187"/>
            <a:ext cx="6417930" cy="3544274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19"/>
          <p:cNvSpPr txBox="1"/>
          <p:nvPr>
            <p:ph type="title"/>
          </p:nvPr>
        </p:nvSpPr>
        <p:spPr>
          <a:xfrm>
            <a:off x="211525" y="1821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" sz="2020">
                <a:solidFill>
                  <a:srgbClr val="0A1551"/>
                </a:solidFill>
                <a:latin typeface="Inter"/>
                <a:ea typeface="Inter"/>
                <a:cs typeface="Inter"/>
                <a:sym typeface="Inter"/>
              </a:rPr>
              <a:t>Product images</a:t>
            </a:r>
            <a:endParaRPr b="1" sz="2020">
              <a:solidFill>
                <a:srgbClr val="0A155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4" name="Google Shape;104;p19">
            <a:hlinkClick r:id="rId4"/>
          </p:cNvPr>
          <p:cNvSpPr/>
          <p:nvPr/>
        </p:nvSpPr>
        <p:spPr>
          <a:xfrm>
            <a:off x="3597025" y="4436250"/>
            <a:ext cx="2085300" cy="435300"/>
          </a:xfrm>
          <a:prstGeom prst="roundRect">
            <a:avLst>
              <a:gd fmla="val 12318" name="adj"/>
            </a:avLst>
          </a:prstGeom>
          <a:solidFill>
            <a:srgbClr val="18235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lt1"/>
                </a:solidFill>
              </a:rPr>
              <a:t>Download the image</a:t>
            </a:r>
            <a:endParaRPr b="1" sz="12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6F6FF"/>
        </a:solidFill>
      </p:bgPr>
    </p:bg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Google Shape;109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96575" y="754900"/>
            <a:ext cx="6813798" cy="3530005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20"/>
          <p:cNvSpPr txBox="1"/>
          <p:nvPr>
            <p:ph type="title"/>
          </p:nvPr>
        </p:nvSpPr>
        <p:spPr>
          <a:xfrm>
            <a:off x="211525" y="1821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" sz="2020">
                <a:solidFill>
                  <a:srgbClr val="0A1551"/>
                </a:solidFill>
                <a:latin typeface="Inter"/>
                <a:ea typeface="Inter"/>
                <a:cs typeface="Inter"/>
                <a:sym typeface="Inter"/>
              </a:rPr>
              <a:t>Product images</a:t>
            </a:r>
            <a:endParaRPr b="1" sz="2020">
              <a:solidFill>
                <a:srgbClr val="0A155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1" name="Google Shape;111;p20">
            <a:hlinkClick r:id="rId4"/>
          </p:cNvPr>
          <p:cNvSpPr/>
          <p:nvPr/>
        </p:nvSpPr>
        <p:spPr>
          <a:xfrm>
            <a:off x="3597025" y="4436250"/>
            <a:ext cx="2085300" cy="435300"/>
          </a:xfrm>
          <a:prstGeom prst="roundRect">
            <a:avLst>
              <a:gd fmla="val 12318" name="adj"/>
            </a:avLst>
          </a:prstGeom>
          <a:solidFill>
            <a:srgbClr val="18235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lt1"/>
                </a:solidFill>
              </a:rPr>
              <a:t>Download the image</a:t>
            </a:r>
            <a:endParaRPr b="1" sz="12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A1551"/>
        </a:solidFill>
      </p:bgPr>
    </p:bg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Google Shape;116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21"/>
          <p:cNvSpPr txBox="1"/>
          <p:nvPr>
            <p:ph type="title"/>
          </p:nvPr>
        </p:nvSpPr>
        <p:spPr>
          <a:xfrm>
            <a:off x="408250" y="4127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" sz="202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Jotform fast facts</a:t>
            </a:r>
            <a:endParaRPr b="1" sz="202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8" name="Google Shape;118;p21"/>
          <p:cNvSpPr txBox="1"/>
          <p:nvPr>
            <p:ph idx="1" type="body"/>
          </p:nvPr>
        </p:nvSpPr>
        <p:spPr>
          <a:xfrm>
            <a:off x="408250" y="935550"/>
            <a:ext cx="3858600" cy="388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18"/>
              <a:buFont typeface="Arial"/>
              <a:buNone/>
            </a:pPr>
            <a:r>
              <a:rPr lang="en" sz="1100">
                <a:solidFill>
                  <a:srgbClr val="F3F3FE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More information about the company:</a:t>
            </a:r>
            <a:endParaRPr sz="1100">
              <a:solidFill>
                <a:srgbClr val="F3F3FE"/>
              </a:solidFill>
              <a:latin typeface="Inter Medium"/>
              <a:ea typeface="Inter Medium"/>
              <a:cs typeface="Inter Medium"/>
              <a:sym typeface="Inter Medium"/>
            </a:endParaRPr>
          </a:p>
          <a:p>
            <a:pPr indent="-2984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FF6100"/>
              </a:buClr>
              <a:buSzPts val="1100"/>
              <a:buFont typeface="Open Sans"/>
              <a:buChar char="●"/>
            </a:pPr>
            <a:r>
              <a:rPr lang="en" sz="1100">
                <a:solidFill>
                  <a:srgbClr val="F3F3FE"/>
                </a:solidFill>
                <a:latin typeface="Inter"/>
                <a:ea typeface="Inter"/>
                <a:cs typeface="Inter"/>
                <a:sym typeface="Inter"/>
              </a:rPr>
              <a:t>Over 18M users around the globe </a:t>
            </a:r>
            <a:r>
              <a:rPr lang="en" sz="1100">
                <a:solidFill>
                  <a:srgbClr val="F3F3FE"/>
                </a:solidFill>
                <a:latin typeface="Inter"/>
                <a:ea typeface="Inter"/>
                <a:cs typeface="Inter"/>
                <a:sym typeface="Inter"/>
              </a:rPr>
              <a:t>have collected more than 1B form submissions</a:t>
            </a:r>
            <a:endParaRPr sz="1100">
              <a:solidFill>
                <a:srgbClr val="F3F3FE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2984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FFB629"/>
              </a:buClr>
              <a:buSzPts val="1100"/>
              <a:buFont typeface="Open Sans"/>
              <a:buChar char="●"/>
            </a:pPr>
            <a:r>
              <a:rPr lang="en" sz="1100">
                <a:solidFill>
                  <a:srgbClr val="F3F3FE"/>
                </a:solidFill>
                <a:latin typeface="Inter"/>
                <a:ea typeface="Inter"/>
                <a:cs typeface="Inter"/>
                <a:sym typeface="Inter"/>
              </a:rPr>
              <a:t>Founded in 2006</a:t>
            </a:r>
            <a:endParaRPr sz="1100">
              <a:solidFill>
                <a:srgbClr val="F3F3FE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2984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99FF"/>
              </a:buClr>
              <a:buSzPts val="1100"/>
              <a:buFont typeface="Inter"/>
              <a:buChar char="●"/>
            </a:pPr>
            <a:r>
              <a:rPr lang="en" sz="1100">
                <a:solidFill>
                  <a:srgbClr val="F3F3FE"/>
                </a:solidFill>
                <a:latin typeface="Inter"/>
                <a:ea typeface="Inter"/>
                <a:cs typeface="Inter"/>
                <a:sym typeface="Inter"/>
              </a:rPr>
              <a:t>Bootstrapped, highly profitable, no VC money ever</a:t>
            </a:r>
            <a:endParaRPr sz="1100">
              <a:solidFill>
                <a:srgbClr val="F3F3FE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2984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FF6100"/>
              </a:buClr>
              <a:buSzPts val="1100"/>
              <a:buFont typeface="Open Sans"/>
              <a:buChar char="●"/>
            </a:pPr>
            <a:r>
              <a:rPr lang="en" sz="1100">
                <a:solidFill>
                  <a:srgbClr val="F3F3FE"/>
                </a:solidFill>
                <a:latin typeface="Inter"/>
                <a:ea typeface="Inter"/>
                <a:cs typeface="Inter"/>
                <a:sym typeface="Inter"/>
              </a:rPr>
              <a:t>500+ employees worldwide</a:t>
            </a:r>
            <a:endParaRPr sz="1100">
              <a:solidFill>
                <a:srgbClr val="F3F3FE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2984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FFB629"/>
              </a:buClr>
              <a:buSzPts val="1100"/>
              <a:buFont typeface="Inter"/>
              <a:buChar char="●"/>
            </a:pPr>
            <a:r>
              <a:rPr lang="en" sz="1100">
                <a:solidFill>
                  <a:srgbClr val="F3F3FE"/>
                </a:solidFill>
                <a:latin typeface="Inter"/>
                <a:ea typeface="Inter"/>
                <a:cs typeface="Inter"/>
                <a:sym typeface="Inter"/>
              </a:rPr>
              <a:t>Over 200% annual </a:t>
            </a:r>
            <a:r>
              <a:rPr lang="en" sz="1100">
                <a:solidFill>
                  <a:srgbClr val="F3F3FE"/>
                </a:solidFill>
                <a:latin typeface="Inter"/>
                <a:ea typeface="Inter"/>
                <a:cs typeface="Inter"/>
                <a:sym typeface="Inter"/>
              </a:rPr>
              <a:t>revenue</a:t>
            </a:r>
            <a:r>
              <a:rPr lang="en" sz="1100">
                <a:solidFill>
                  <a:srgbClr val="F3F3FE"/>
                </a:solidFill>
                <a:latin typeface="Inter"/>
                <a:ea typeface="Inter"/>
                <a:cs typeface="Inter"/>
                <a:sym typeface="Inter"/>
              </a:rPr>
              <a:t> growth </a:t>
            </a:r>
            <a:r>
              <a:rPr lang="en" sz="1100">
                <a:solidFill>
                  <a:srgbClr val="F3F3FE"/>
                </a:solidFill>
                <a:latin typeface="Inter"/>
                <a:ea typeface="Inter"/>
                <a:cs typeface="Inter"/>
                <a:sym typeface="Inter"/>
              </a:rPr>
              <a:t>since</a:t>
            </a:r>
            <a:r>
              <a:rPr lang="en" sz="1100">
                <a:solidFill>
                  <a:srgbClr val="F3F3FE"/>
                </a:solidFill>
                <a:latin typeface="Inter"/>
                <a:ea typeface="Inter"/>
                <a:cs typeface="Inter"/>
                <a:sym typeface="Inter"/>
              </a:rPr>
              <a:t> the start of the pandemic</a:t>
            </a:r>
            <a:endParaRPr sz="1100">
              <a:solidFill>
                <a:srgbClr val="F3F3FE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18"/>
              <a:buFont typeface="Arial"/>
              <a:buNone/>
            </a:pPr>
            <a:r>
              <a:t/>
            </a:r>
            <a:endParaRPr sz="1100">
              <a:solidFill>
                <a:srgbClr val="F3F3FE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SzPts val="1018"/>
              <a:buNone/>
            </a:pPr>
            <a:r>
              <a:t/>
            </a:r>
            <a:endParaRPr sz="1100">
              <a:solidFill>
                <a:srgbClr val="F3F3FE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9" name="Google Shape;119;p21"/>
          <p:cNvSpPr txBox="1"/>
          <p:nvPr>
            <p:ph idx="1" type="body"/>
          </p:nvPr>
        </p:nvSpPr>
        <p:spPr>
          <a:xfrm>
            <a:off x="4419275" y="935550"/>
            <a:ext cx="4387800" cy="388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18"/>
              <a:buFont typeface="Arial"/>
              <a:buNone/>
            </a:pPr>
            <a:r>
              <a:rPr lang="en" sz="1100">
                <a:solidFill>
                  <a:srgbClr val="F3F3FE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Other Jotform products:</a:t>
            </a:r>
            <a:endParaRPr sz="1100">
              <a:solidFill>
                <a:srgbClr val="F3F3FE"/>
              </a:solidFill>
              <a:latin typeface="Inter Medium"/>
              <a:ea typeface="Inter Medium"/>
              <a:cs typeface="Inter Medium"/>
              <a:sym typeface="Inter Medium"/>
            </a:endParaRPr>
          </a:p>
          <a:p>
            <a:pPr indent="-2984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FF6100"/>
              </a:buClr>
              <a:buSzPts val="1100"/>
              <a:buFont typeface="Inter"/>
              <a:buChar char="●"/>
            </a:pPr>
            <a:r>
              <a:rPr lang="en" sz="1100" u="sng">
                <a:solidFill>
                  <a:srgbClr val="F3F3FE"/>
                </a:solidFill>
                <a:latin typeface="Inter"/>
                <a:ea typeface="Inter"/>
                <a:cs typeface="Inter"/>
                <a:sym typeface="Inter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Form Builder</a:t>
            </a:r>
            <a:r>
              <a:rPr lang="en" sz="1100">
                <a:solidFill>
                  <a:srgbClr val="F3F3FE"/>
                </a:solidFill>
                <a:latin typeface="Inter"/>
                <a:ea typeface="Inter"/>
                <a:cs typeface="Inter"/>
                <a:sym typeface="Inter"/>
              </a:rPr>
              <a:t> for creating and publishing online form</a:t>
            </a:r>
            <a:r>
              <a:rPr lang="en" sz="1100">
                <a:solidFill>
                  <a:srgbClr val="F3F3FE"/>
                </a:solidFill>
                <a:latin typeface="Inter"/>
                <a:ea typeface="Inter"/>
                <a:cs typeface="Inter"/>
                <a:sym typeface="Inter"/>
              </a:rPr>
              <a:t>s</a:t>
            </a:r>
            <a:endParaRPr sz="1100">
              <a:solidFill>
                <a:srgbClr val="F3F3FE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2984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FFB629"/>
              </a:buClr>
              <a:buSzPts val="1100"/>
              <a:buFont typeface="Inter"/>
              <a:buChar char="●"/>
            </a:pPr>
            <a:r>
              <a:rPr lang="en" sz="1100" u="sng">
                <a:solidFill>
                  <a:srgbClr val="F3F3FE"/>
                </a:solidFill>
                <a:latin typeface="Inter"/>
                <a:ea typeface="Inter"/>
                <a:cs typeface="Inter"/>
                <a:sym typeface="Inter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Tables</a:t>
            </a:r>
            <a:r>
              <a:rPr lang="en" sz="1100">
                <a:solidFill>
                  <a:srgbClr val="F3F3FE"/>
                </a:solidFill>
                <a:latin typeface="Inter"/>
                <a:ea typeface="Inter"/>
                <a:cs typeface="Inter"/>
                <a:sym typeface="Inter"/>
              </a:rPr>
              <a:t> to collect, organize, and manage data in an all-in-one workspace</a:t>
            </a:r>
            <a:endParaRPr sz="1100">
              <a:solidFill>
                <a:srgbClr val="F3F3FE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2984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99FF"/>
              </a:buClr>
              <a:buSzPts val="1100"/>
              <a:buFont typeface="Inter"/>
              <a:buChar char="●"/>
            </a:pPr>
            <a:r>
              <a:rPr lang="en" sz="1100" u="sng">
                <a:solidFill>
                  <a:srgbClr val="F3F3FE"/>
                </a:solidFill>
                <a:latin typeface="Inter"/>
                <a:ea typeface="Inter"/>
                <a:cs typeface="Inter"/>
                <a:sym typeface="Inter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Approvals</a:t>
            </a:r>
            <a:r>
              <a:rPr lang="en" sz="1100">
                <a:solidFill>
                  <a:srgbClr val="F3F3FE"/>
                </a:solidFill>
                <a:latin typeface="Inter"/>
                <a:ea typeface="Inter"/>
                <a:cs typeface="Inter"/>
                <a:sym typeface="Inter"/>
              </a:rPr>
              <a:t> to automate your approval process with ease</a:t>
            </a:r>
            <a:endParaRPr sz="1100">
              <a:solidFill>
                <a:srgbClr val="F3F3FE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2984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FF6100"/>
              </a:buClr>
              <a:buSzPts val="1100"/>
              <a:buFont typeface="Inter"/>
              <a:buChar char="●"/>
            </a:pPr>
            <a:r>
              <a:rPr lang="en" sz="1100" u="sng">
                <a:solidFill>
                  <a:srgbClr val="F3F3FE"/>
                </a:solidFill>
                <a:latin typeface="Inter"/>
                <a:ea typeface="Inter"/>
                <a:cs typeface="Inter"/>
                <a:sym typeface="Inter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Apps</a:t>
            </a:r>
            <a:r>
              <a:rPr lang="en" sz="1100">
                <a:solidFill>
                  <a:srgbClr val="F3F3FE"/>
                </a:solidFill>
                <a:latin typeface="Inter"/>
                <a:ea typeface="Inter"/>
                <a:cs typeface="Inter"/>
                <a:sym typeface="Inter"/>
              </a:rPr>
              <a:t> to build an app without coding</a:t>
            </a:r>
            <a:endParaRPr sz="1100">
              <a:solidFill>
                <a:srgbClr val="F3F3FE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2984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FFB629"/>
              </a:buClr>
              <a:buSzPts val="1100"/>
              <a:buFont typeface="Inter"/>
              <a:buChar char="●"/>
            </a:pPr>
            <a:r>
              <a:rPr lang="en" sz="1100" u="sng">
                <a:solidFill>
                  <a:srgbClr val="F3F3FE"/>
                </a:solidFill>
                <a:latin typeface="Inter"/>
                <a:ea typeface="Inter"/>
                <a:cs typeface="Inter"/>
                <a:sym typeface="Inter"/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PDF Editor</a:t>
            </a:r>
            <a:r>
              <a:rPr lang="en" sz="1100">
                <a:solidFill>
                  <a:srgbClr val="F3F3FE"/>
                </a:solidFill>
                <a:latin typeface="Inter"/>
                <a:ea typeface="Inter"/>
                <a:cs typeface="Inter"/>
                <a:sym typeface="Inter"/>
              </a:rPr>
              <a:t> for document generation</a:t>
            </a:r>
            <a:endParaRPr sz="1100">
              <a:solidFill>
                <a:srgbClr val="F3F3FE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2984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Inter"/>
              <a:buChar char="●"/>
            </a:pPr>
            <a:r>
              <a:rPr lang="en" sz="1100" u="sng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Sign</a:t>
            </a:r>
            <a:r>
              <a:rPr lang="en" sz="11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 to automate document signing</a:t>
            </a:r>
            <a:endParaRPr sz="11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2984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99FF"/>
              </a:buClr>
              <a:buSzPts val="1100"/>
              <a:buFont typeface="Inter"/>
              <a:buChar char="●"/>
            </a:pPr>
            <a:r>
              <a:rPr lang="en" sz="1100" u="sng">
                <a:solidFill>
                  <a:srgbClr val="F3F3FE"/>
                </a:solidFill>
                <a:latin typeface="Inter"/>
                <a:ea typeface="Inter"/>
                <a:cs typeface="Inter"/>
                <a:sym typeface="Inter"/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Report Builder</a:t>
            </a:r>
            <a:r>
              <a:rPr lang="en" sz="1100">
                <a:solidFill>
                  <a:srgbClr val="F3F3FE"/>
                </a:solidFill>
                <a:latin typeface="Inter"/>
                <a:ea typeface="Inter"/>
                <a:cs typeface="Inter"/>
                <a:sym typeface="Inter"/>
              </a:rPr>
              <a:t> to visualize and present your data in seconds</a:t>
            </a:r>
            <a:endParaRPr sz="1100">
              <a:solidFill>
                <a:srgbClr val="F3F3FE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2984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FF6100"/>
              </a:buClr>
              <a:buSzPts val="1100"/>
              <a:buFont typeface="Inter"/>
              <a:buChar char="●"/>
            </a:pPr>
            <a:r>
              <a:rPr lang="en" sz="1100" u="sng">
                <a:solidFill>
                  <a:srgbClr val="F3F3FE"/>
                </a:solidFill>
                <a:latin typeface="Inter"/>
                <a:ea typeface="Inter"/>
                <a:cs typeface="Inter"/>
                <a:sym typeface="Inter"/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Mobile Forms</a:t>
            </a:r>
            <a:r>
              <a:rPr lang="en" sz="1100">
                <a:solidFill>
                  <a:srgbClr val="F3F3FE"/>
                </a:solidFill>
                <a:latin typeface="Inter"/>
                <a:ea typeface="Inter"/>
                <a:cs typeface="Inter"/>
                <a:sym typeface="Inter"/>
              </a:rPr>
              <a:t> to collect data and edit forms anywhere</a:t>
            </a:r>
            <a:endParaRPr sz="1100">
              <a:solidFill>
                <a:srgbClr val="F3F3FE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SzPts val="1018"/>
              <a:buNone/>
            </a:pPr>
            <a:r>
              <a:t/>
            </a:r>
            <a:endParaRPr sz="1100">
              <a:solidFill>
                <a:srgbClr val="F3F3FE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