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Proxima Nova"/>
      <p:regular r:id="rId13"/>
      <p:bold r:id="rId14"/>
      <p:italic r:id="rId15"/>
      <p:boldItalic r:id="rId16"/>
    </p:embeddedFont>
    <p:embeddedFont>
      <p:font typeface="Proxima Nova Extrabold"/>
      <p:bold r:id="rId17"/>
    </p:embeddedFont>
    <p:embeddedFont>
      <p:font typeface="Proxima Nova Semibold"/>
      <p:regular r:id="rId18"/>
      <p:bold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roximaNovaSemibold-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ProximaNova-regular.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roximaNova-italic.fntdata"/><Relationship Id="rId14" Type="http://schemas.openxmlformats.org/officeDocument/2006/relationships/font" Target="fonts/ProximaNova-bold.fntdata"/><Relationship Id="rId17" Type="http://schemas.openxmlformats.org/officeDocument/2006/relationships/font" Target="fonts/ProximaNovaExtrabold-bold.fntdata"/><Relationship Id="rId16" Type="http://schemas.openxmlformats.org/officeDocument/2006/relationships/font" Target="fonts/ProximaNova-boldItalic.fntdata"/><Relationship Id="rId5" Type="http://schemas.openxmlformats.org/officeDocument/2006/relationships/notesMaster" Target="notesMasters/notesMaster1.xml"/><Relationship Id="rId19" Type="http://schemas.openxmlformats.org/officeDocument/2006/relationships/font" Target="fonts/ProximaNovaSemibold-bold.fntdata"/><Relationship Id="rId6" Type="http://schemas.openxmlformats.org/officeDocument/2006/relationships/slide" Target="slides/slide1.xml"/><Relationship Id="rId18" Type="http://schemas.openxmlformats.org/officeDocument/2006/relationships/font" Target="fonts/ProximaNovaSemibold-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cb4eda779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cb4eda77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cb4eda779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cb4eda779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101079225c9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101079225c9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00b5cb36d1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00b5cb36d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00b5cb36d1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100b5cb36d1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cb4eda779d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cb4eda779d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jotform.com/" TargetMode="External"/><Relationship Id="rId4" Type="http://schemas.openxmlformats.org/officeDocument/2006/relationships/hyperlink" Target="https://www.jotform.com/products/pdf-editor/" TargetMode="External"/><Relationship Id="rId9" Type="http://schemas.openxmlformats.org/officeDocument/2006/relationships/image" Target="../media/image5.png"/><Relationship Id="rId5" Type="http://schemas.openxmlformats.org/officeDocument/2006/relationships/hyperlink" Target="https://www.jotform.com/products/mobile-forms/" TargetMode="External"/><Relationship Id="rId6" Type="http://schemas.openxmlformats.org/officeDocument/2006/relationships/hyperlink" Target="https://www.jotform.com/products/tables/" TargetMode="External"/><Relationship Id="rId7" Type="http://schemas.openxmlformats.org/officeDocument/2006/relationships/hyperlink" Target="https://www.jotform.com/products/approvals/" TargetMode="External"/><Relationship Id="rId8" Type="http://schemas.openxmlformats.org/officeDocument/2006/relationships/hyperlink" Target="https://www.jotform.com/products/report-builder/"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39" l="0" r="0" t="49"/>
          <a:stretch/>
        </p:blipFill>
        <p:spPr>
          <a:xfrm>
            <a:off x="0" y="0"/>
            <a:ext cx="9144000" cy="514350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73391" y="153811"/>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6100"/>
                </a:solidFill>
              </a:rPr>
              <a:t>What is Jotform Apps?</a:t>
            </a:r>
            <a:endParaRPr b="1">
              <a:solidFill>
                <a:srgbClr val="FF6100"/>
              </a:solidFill>
            </a:endParaRPr>
          </a:p>
        </p:txBody>
      </p:sp>
      <p:sp>
        <p:nvSpPr>
          <p:cNvPr id="60" name="Google Shape;60;p14"/>
          <p:cNvSpPr txBox="1"/>
          <p:nvPr>
            <p:ph idx="1" type="body"/>
          </p:nvPr>
        </p:nvSpPr>
        <p:spPr>
          <a:xfrm>
            <a:off x="543012" y="1322080"/>
            <a:ext cx="8520600" cy="3416400"/>
          </a:xfrm>
          <a:prstGeom prst="rect">
            <a:avLst/>
          </a:prstGeom>
        </p:spPr>
        <p:txBody>
          <a:bodyPr anchorCtr="0" anchor="t" bIns="91425" lIns="91425" spcFirstLastPara="1" rIns="91425" wrap="square" tIns="91425">
            <a:normAutofit/>
          </a:bodyPr>
          <a:lstStyle/>
          <a:p>
            <a:pPr indent="0" lvl="0" marL="457200" rtl="0" algn="l">
              <a:spcBef>
                <a:spcPts val="0"/>
              </a:spcBef>
              <a:spcAft>
                <a:spcPts val="0"/>
              </a:spcAft>
              <a:buNone/>
            </a:pPr>
            <a:br>
              <a:rPr lang="en" sz="1100">
                <a:solidFill>
                  <a:schemeClr val="dk1"/>
                </a:solidFill>
              </a:rPr>
            </a:br>
            <a:endParaRPr sz="1100">
              <a:solidFill>
                <a:schemeClr val="dk1"/>
              </a:solidFill>
            </a:endParaRPr>
          </a:p>
          <a:p>
            <a:pPr indent="0" lvl="0" marL="0" rtl="0" algn="l">
              <a:spcBef>
                <a:spcPts val="1200"/>
              </a:spcBef>
              <a:spcAft>
                <a:spcPts val="0"/>
              </a:spcAft>
              <a:buNone/>
            </a:pPr>
            <a:r>
              <a:rPr b="1" lang="en" sz="1400">
                <a:solidFill>
                  <a:srgbClr val="FF6100"/>
                </a:solidFill>
              </a:rPr>
              <a:t>Features</a:t>
            </a:r>
            <a:endParaRPr b="1" sz="1400">
              <a:solidFill>
                <a:srgbClr val="FF6100"/>
              </a:solidFill>
            </a:endParaRPr>
          </a:p>
          <a:p>
            <a:pPr indent="-298450" lvl="0" marL="457200" rtl="0" algn="l">
              <a:spcBef>
                <a:spcPts val="1200"/>
              </a:spcBef>
              <a:spcAft>
                <a:spcPts val="0"/>
              </a:spcAft>
              <a:buClr>
                <a:srgbClr val="FF6100"/>
              </a:buClr>
              <a:buSzPts val="1100"/>
              <a:buChar char="●"/>
            </a:pPr>
            <a:r>
              <a:rPr lang="en" sz="1100">
                <a:solidFill>
                  <a:srgbClr val="0A1551"/>
                </a:solidFill>
              </a:rPr>
              <a:t>Drag-and-drop app builder (no coding knowledge required!)</a:t>
            </a:r>
            <a:endParaRPr sz="1100">
              <a:solidFill>
                <a:srgbClr val="0A1551"/>
              </a:solidFill>
            </a:endParaRPr>
          </a:p>
          <a:p>
            <a:pPr indent="-298450" lvl="0" marL="457200" rtl="0" algn="l">
              <a:spcBef>
                <a:spcPts val="0"/>
              </a:spcBef>
              <a:spcAft>
                <a:spcPts val="0"/>
              </a:spcAft>
              <a:buClr>
                <a:srgbClr val="FF6100"/>
              </a:buClr>
              <a:buSzPts val="1100"/>
              <a:buChar char="●"/>
            </a:pPr>
            <a:r>
              <a:rPr lang="en" sz="1100">
                <a:solidFill>
                  <a:srgbClr val="0A1551"/>
                </a:solidFill>
              </a:rPr>
              <a:t>Choose from 200+ Jotform </a:t>
            </a:r>
            <a:r>
              <a:rPr lang="en" sz="1100">
                <a:solidFill>
                  <a:srgbClr val="0A1551"/>
                </a:solidFill>
              </a:rPr>
              <a:t>App</a:t>
            </a:r>
            <a:r>
              <a:rPr lang="en" sz="1100">
                <a:solidFill>
                  <a:srgbClr val="0A1551"/>
                </a:solidFill>
              </a:rPr>
              <a:t>s templates</a:t>
            </a:r>
            <a:endParaRPr sz="1100">
              <a:solidFill>
                <a:srgbClr val="157DFD"/>
              </a:solidFill>
            </a:endParaRPr>
          </a:p>
          <a:p>
            <a:pPr indent="-298450" lvl="0" marL="457200" rtl="0" algn="l">
              <a:spcBef>
                <a:spcPts val="0"/>
              </a:spcBef>
              <a:spcAft>
                <a:spcPts val="0"/>
              </a:spcAft>
              <a:buClr>
                <a:srgbClr val="FF6100"/>
              </a:buClr>
              <a:buSzPts val="1100"/>
              <a:buChar char="●"/>
            </a:pPr>
            <a:r>
              <a:rPr lang="en" sz="1100">
                <a:solidFill>
                  <a:srgbClr val="0A1551"/>
                </a:solidFill>
              </a:rPr>
              <a:t>Use widgets, such as QR codes, social media links, video, and more</a:t>
            </a:r>
            <a:endParaRPr sz="1100">
              <a:solidFill>
                <a:srgbClr val="0A1551"/>
              </a:solidFill>
            </a:endParaRPr>
          </a:p>
          <a:p>
            <a:pPr indent="-298450" lvl="0" marL="457200" rtl="0" algn="l">
              <a:spcBef>
                <a:spcPts val="0"/>
              </a:spcBef>
              <a:spcAft>
                <a:spcPts val="0"/>
              </a:spcAft>
              <a:buClr>
                <a:srgbClr val="FF6100"/>
              </a:buClr>
              <a:buSzPts val="1100"/>
              <a:buChar char="●"/>
            </a:pPr>
            <a:r>
              <a:rPr lang="en" sz="1100">
                <a:solidFill>
                  <a:srgbClr val="0A1551"/>
                </a:solidFill>
              </a:rPr>
              <a:t>Customize the visual appearance, including text, color, and branding</a:t>
            </a:r>
            <a:endParaRPr sz="1100">
              <a:solidFill>
                <a:srgbClr val="0A1551"/>
              </a:solidFill>
            </a:endParaRPr>
          </a:p>
          <a:p>
            <a:pPr indent="-298450" lvl="0" marL="457200" rtl="0" algn="l">
              <a:spcBef>
                <a:spcPts val="0"/>
              </a:spcBef>
              <a:spcAft>
                <a:spcPts val="0"/>
              </a:spcAft>
              <a:buClr>
                <a:srgbClr val="FF6100"/>
              </a:buClr>
              <a:buSzPts val="1100"/>
              <a:buChar char="●"/>
            </a:pPr>
            <a:r>
              <a:rPr lang="en" sz="1100">
                <a:solidFill>
                  <a:srgbClr val="0A1551"/>
                </a:solidFill>
              </a:rPr>
              <a:t>Create an app with a single form</a:t>
            </a:r>
            <a:endParaRPr sz="1100">
              <a:solidFill>
                <a:srgbClr val="0A1551"/>
              </a:solidFill>
            </a:endParaRPr>
          </a:p>
          <a:p>
            <a:pPr indent="-298450" lvl="0" marL="457200" rtl="0" algn="l">
              <a:spcBef>
                <a:spcPts val="0"/>
              </a:spcBef>
              <a:spcAft>
                <a:spcPts val="0"/>
              </a:spcAft>
              <a:buClr>
                <a:srgbClr val="FF6100"/>
              </a:buClr>
              <a:buSzPts val="1100"/>
              <a:buChar char="●"/>
            </a:pPr>
            <a:r>
              <a:rPr lang="en" sz="1100">
                <a:solidFill>
                  <a:srgbClr val="0A1551"/>
                </a:solidFill>
              </a:rPr>
              <a:t>Receive payments from any device</a:t>
            </a:r>
            <a:endParaRPr sz="1100">
              <a:solidFill>
                <a:srgbClr val="0A1551"/>
              </a:solidFill>
            </a:endParaRPr>
          </a:p>
          <a:p>
            <a:pPr indent="-298450" lvl="0" marL="457200" rtl="0" algn="l">
              <a:spcBef>
                <a:spcPts val="0"/>
              </a:spcBef>
              <a:spcAft>
                <a:spcPts val="0"/>
              </a:spcAft>
              <a:buClr>
                <a:srgbClr val="FF6100"/>
              </a:buClr>
              <a:buSzPts val="1100"/>
              <a:buChar char="●"/>
            </a:pPr>
            <a:r>
              <a:rPr lang="en" sz="1100">
                <a:solidFill>
                  <a:srgbClr val="0A1551"/>
                </a:solidFill>
              </a:rPr>
              <a:t>Access apps on smartphones, tablets, or desktop computers</a:t>
            </a:r>
            <a:endParaRPr sz="1100">
              <a:solidFill>
                <a:srgbClr val="0A1551"/>
              </a:solidFill>
            </a:endParaRPr>
          </a:p>
          <a:p>
            <a:pPr indent="-298450" lvl="0" marL="457200" rtl="0" algn="l">
              <a:spcBef>
                <a:spcPts val="0"/>
              </a:spcBef>
              <a:spcAft>
                <a:spcPts val="0"/>
              </a:spcAft>
              <a:buClr>
                <a:srgbClr val="FF6100"/>
              </a:buClr>
              <a:buSzPts val="1100"/>
              <a:buChar char="●"/>
            </a:pPr>
            <a:r>
              <a:rPr lang="en" sz="1100">
                <a:solidFill>
                  <a:srgbClr val="0A1551"/>
                </a:solidFill>
              </a:rPr>
              <a:t>And much more! </a:t>
            </a:r>
            <a:endParaRPr sz="1100">
              <a:solidFill>
                <a:srgbClr val="0A1551"/>
              </a:solidFill>
            </a:endParaRPr>
          </a:p>
        </p:txBody>
      </p:sp>
      <p:sp>
        <p:nvSpPr>
          <p:cNvPr id="61" name="Google Shape;61;p14"/>
          <p:cNvSpPr txBox="1"/>
          <p:nvPr/>
        </p:nvSpPr>
        <p:spPr>
          <a:xfrm>
            <a:off x="57212" y="868625"/>
            <a:ext cx="7950600" cy="743400"/>
          </a:xfrm>
          <a:prstGeom prst="rect">
            <a:avLst/>
          </a:prstGeom>
          <a:noFill/>
          <a:ln>
            <a:noFill/>
          </a:ln>
        </p:spPr>
        <p:txBody>
          <a:bodyPr anchorCtr="0" anchor="t" bIns="91425" lIns="91425" spcFirstLastPara="1" rIns="91425" wrap="square" tIns="91425">
            <a:spAutoFit/>
          </a:bodyPr>
          <a:lstStyle/>
          <a:p>
            <a:pPr indent="0" lvl="0" marL="457200" rtl="0" algn="l">
              <a:lnSpc>
                <a:spcPct val="115000"/>
              </a:lnSpc>
              <a:spcBef>
                <a:spcPts val="0"/>
              </a:spcBef>
              <a:spcAft>
                <a:spcPts val="1200"/>
              </a:spcAft>
              <a:buNone/>
            </a:pPr>
            <a:r>
              <a:rPr b="1" lang="en" sz="1100">
                <a:solidFill>
                  <a:srgbClr val="0A1551"/>
                </a:solidFill>
              </a:rPr>
              <a:t>Jotform Apps</a:t>
            </a:r>
            <a:r>
              <a:rPr lang="en" sz="1100">
                <a:solidFill>
                  <a:srgbClr val="0A1551"/>
                </a:solidFill>
              </a:rPr>
              <a:t> is a free no-code app builder for anyone, and we mean anyone! From restaurants to HR teams to social media influencers, Jotform Apps allows you to build an app for your business, bundle forms, create internal portals, and more. Better yet, Jotform’s apps can be instantly downloaded onto any device.</a:t>
            </a:r>
            <a:endParaRPr>
              <a:solidFill>
                <a:srgbClr val="0A1551"/>
              </a:solidFill>
            </a:endParaRPr>
          </a:p>
        </p:txBody>
      </p:sp>
      <p:pic>
        <p:nvPicPr>
          <p:cNvPr id="62" name="Google Shape;62;p14"/>
          <p:cNvPicPr preferRelativeResize="0"/>
          <p:nvPr/>
        </p:nvPicPr>
        <p:blipFill rotWithShape="1">
          <a:blip r:embed="rId3">
            <a:alphaModFix/>
          </a:blip>
          <a:srcRect b="-1990" l="0" r="0" t="1990"/>
          <a:stretch/>
        </p:blipFill>
        <p:spPr>
          <a:xfrm>
            <a:off x="5347550" y="1322075"/>
            <a:ext cx="3628450" cy="35578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283086"/>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6100"/>
                </a:solidFill>
              </a:rPr>
              <a:t>Who is Jotform Apps for?</a:t>
            </a:r>
            <a:endParaRPr b="1">
              <a:solidFill>
                <a:srgbClr val="FF6100"/>
              </a:solidFill>
            </a:endParaRPr>
          </a:p>
        </p:txBody>
      </p:sp>
      <p:sp>
        <p:nvSpPr>
          <p:cNvPr id="68" name="Google Shape;68;p15"/>
          <p:cNvSpPr txBox="1"/>
          <p:nvPr>
            <p:ph idx="1" type="body"/>
          </p:nvPr>
        </p:nvSpPr>
        <p:spPr>
          <a:xfrm>
            <a:off x="4572000" y="1886000"/>
            <a:ext cx="4005000" cy="24051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rgbClr val="FF6100"/>
              </a:buClr>
              <a:buSzPts val="1100"/>
              <a:buChar char="●"/>
            </a:pPr>
            <a:r>
              <a:rPr b="1" lang="en" sz="1100">
                <a:solidFill>
                  <a:srgbClr val="FF6100"/>
                </a:solidFill>
              </a:rPr>
              <a:t>Organizations </a:t>
            </a:r>
            <a:r>
              <a:rPr lang="en" sz="1100">
                <a:solidFill>
                  <a:srgbClr val="0A1551"/>
                </a:solidFill>
              </a:rPr>
              <a:t>can create an app to track projects, manage their business, collect payments, approve onsite visitors, and more. Additionally, they can add multiple forms to an app and share it with their employees to collect information internally.</a:t>
            </a:r>
            <a:br>
              <a:rPr lang="en" sz="1100">
                <a:solidFill>
                  <a:srgbClr val="0A1551"/>
                </a:solidFill>
              </a:rPr>
            </a:br>
            <a:endParaRPr sz="1100">
              <a:solidFill>
                <a:srgbClr val="0A1551"/>
              </a:solidFill>
            </a:endParaRPr>
          </a:p>
          <a:p>
            <a:pPr indent="-298450" lvl="0" marL="457200" rtl="0" algn="l">
              <a:spcBef>
                <a:spcPts val="0"/>
              </a:spcBef>
              <a:spcAft>
                <a:spcPts val="0"/>
              </a:spcAft>
              <a:buClr>
                <a:srgbClr val="FF6100"/>
              </a:buClr>
              <a:buSzPts val="1100"/>
              <a:buChar char="●"/>
            </a:pPr>
            <a:r>
              <a:rPr b="1" lang="en" sz="1100">
                <a:solidFill>
                  <a:srgbClr val="FF6100"/>
                </a:solidFill>
              </a:rPr>
              <a:t>Individuals</a:t>
            </a:r>
            <a:r>
              <a:rPr b="1" lang="en" sz="1100"/>
              <a:t> </a:t>
            </a:r>
            <a:r>
              <a:rPr lang="en" sz="1100">
                <a:solidFill>
                  <a:srgbClr val="0A1551"/>
                </a:solidFill>
              </a:rPr>
              <a:t>can build a checklist app to track their daily or weekly progress. They can also use Jotform Apps as a Linktree alternative.</a:t>
            </a:r>
            <a:endParaRPr sz="1100">
              <a:solidFill>
                <a:srgbClr val="0A1551"/>
              </a:solidFill>
            </a:endParaRPr>
          </a:p>
          <a:p>
            <a:pPr indent="0" lvl="0" marL="457200" rtl="0" algn="l">
              <a:spcBef>
                <a:spcPts val="1200"/>
              </a:spcBef>
              <a:spcAft>
                <a:spcPts val="0"/>
              </a:spcAft>
              <a:buNone/>
            </a:pPr>
            <a:br>
              <a:rPr lang="en" sz="1100">
                <a:solidFill>
                  <a:srgbClr val="0A1551"/>
                </a:solidFill>
              </a:rPr>
            </a:br>
            <a:endParaRPr sz="1100">
              <a:solidFill>
                <a:srgbClr val="0A1551"/>
              </a:solidFill>
            </a:endParaRPr>
          </a:p>
          <a:p>
            <a:pPr indent="0" lvl="0" marL="0" rtl="0" algn="l">
              <a:spcBef>
                <a:spcPts val="1200"/>
              </a:spcBef>
              <a:spcAft>
                <a:spcPts val="0"/>
              </a:spcAft>
              <a:buClr>
                <a:schemeClr val="dk1"/>
              </a:buClr>
              <a:buSzPts val="1100"/>
              <a:buFont typeface="Arial"/>
              <a:buNone/>
            </a:pPr>
            <a:r>
              <a:t/>
            </a:r>
            <a:endParaRPr sz="1100"/>
          </a:p>
          <a:p>
            <a:pPr indent="0" lvl="0" marL="0" rtl="0" algn="l">
              <a:spcBef>
                <a:spcPts val="1200"/>
              </a:spcBef>
              <a:spcAft>
                <a:spcPts val="1200"/>
              </a:spcAft>
              <a:buNone/>
            </a:pPr>
            <a:r>
              <a:t/>
            </a:r>
            <a:endParaRPr sz="1100"/>
          </a:p>
        </p:txBody>
      </p:sp>
      <p:sp>
        <p:nvSpPr>
          <p:cNvPr id="69" name="Google Shape;69;p15"/>
          <p:cNvSpPr txBox="1"/>
          <p:nvPr/>
        </p:nvSpPr>
        <p:spPr>
          <a:xfrm>
            <a:off x="609200" y="855775"/>
            <a:ext cx="8390100" cy="54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b="1" lang="en" sz="1100">
                <a:solidFill>
                  <a:schemeClr val="dk2"/>
                </a:solidFill>
              </a:rPr>
              <a:t>J</a:t>
            </a:r>
            <a:r>
              <a:rPr b="1" lang="en" sz="1100">
                <a:solidFill>
                  <a:srgbClr val="0A1551"/>
                </a:solidFill>
              </a:rPr>
              <a:t>otform Apps is for anyone interested in creating a mobile app with no coding. Both organizations and individuals can use it with ease.</a:t>
            </a:r>
            <a:endParaRPr sz="1100">
              <a:solidFill>
                <a:srgbClr val="0A1551"/>
              </a:solidFill>
            </a:endParaRPr>
          </a:p>
        </p:txBody>
      </p:sp>
      <p:pic>
        <p:nvPicPr>
          <p:cNvPr id="70" name="Google Shape;70;p15"/>
          <p:cNvPicPr preferRelativeResize="0"/>
          <p:nvPr/>
        </p:nvPicPr>
        <p:blipFill>
          <a:blip r:embed="rId3">
            <a:alphaModFix/>
          </a:blip>
          <a:stretch>
            <a:fillRect/>
          </a:stretch>
        </p:blipFill>
        <p:spPr>
          <a:xfrm>
            <a:off x="421525" y="1545450"/>
            <a:ext cx="3677426" cy="3086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nvSpPr>
        <p:spPr>
          <a:xfrm>
            <a:off x="4980800" y="1421700"/>
            <a:ext cx="4018500" cy="30801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rgbClr val="FF6100"/>
              </a:buClr>
              <a:buSzPts val="1100"/>
              <a:buChar char="●"/>
            </a:pPr>
            <a:r>
              <a:rPr b="1" lang="en" sz="1100">
                <a:solidFill>
                  <a:srgbClr val="FF6100"/>
                </a:solidFill>
              </a:rPr>
              <a:t>Restaurants</a:t>
            </a:r>
            <a:r>
              <a:rPr lang="en" sz="1100">
                <a:solidFill>
                  <a:srgbClr val="0A1551"/>
                </a:solidFill>
              </a:rPr>
              <a:t> can build their own app from scratch and collect reservations, food delivery orders, reviews, and payments.</a:t>
            </a:r>
            <a:br>
              <a:rPr lang="en" sz="1100">
                <a:solidFill>
                  <a:srgbClr val="0A1551"/>
                </a:solidFill>
              </a:rPr>
            </a:br>
            <a:endParaRPr sz="1100">
              <a:solidFill>
                <a:srgbClr val="0A1551"/>
              </a:solidFill>
            </a:endParaRPr>
          </a:p>
          <a:p>
            <a:pPr indent="-298450" lvl="0" marL="457200" rtl="0" algn="l">
              <a:lnSpc>
                <a:spcPct val="115000"/>
              </a:lnSpc>
              <a:spcBef>
                <a:spcPts val="0"/>
              </a:spcBef>
              <a:spcAft>
                <a:spcPts val="0"/>
              </a:spcAft>
              <a:buClr>
                <a:srgbClr val="FF6100"/>
              </a:buClr>
              <a:buSzPts val="1100"/>
              <a:buChar char="●"/>
            </a:pPr>
            <a:r>
              <a:rPr b="1" lang="en" sz="1100">
                <a:solidFill>
                  <a:srgbClr val="FF6100"/>
                </a:solidFill>
              </a:rPr>
              <a:t>Inspectors </a:t>
            </a:r>
            <a:r>
              <a:rPr lang="en" sz="1100">
                <a:solidFill>
                  <a:srgbClr val="0A1551"/>
                </a:solidFill>
              </a:rPr>
              <a:t>can perform inspections on any device, anywhere, such as in work safety zones, at a homeowner’s property, and more.</a:t>
            </a:r>
            <a:br>
              <a:rPr lang="en" sz="1100">
                <a:solidFill>
                  <a:srgbClr val="0A1551"/>
                </a:solidFill>
              </a:rPr>
            </a:br>
            <a:endParaRPr sz="1100">
              <a:solidFill>
                <a:srgbClr val="0A1551"/>
              </a:solidFill>
            </a:endParaRPr>
          </a:p>
          <a:p>
            <a:pPr indent="-298450" lvl="0" marL="457200" rtl="0" algn="l">
              <a:lnSpc>
                <a:spcPct val="115000"/>
              </a:lnSpc>
              <a:spcBef>
                <a:spcPts val="0"/>
              </a:spcBef>
              <a:spcAft>
                <a:spcPts val="0"/>
              </a:spcAft>
              <a:buClr>
                <a:srgbClr val="FF6100"/>
              </a:buClr>
              <a:buSzPts val="1100"/>
              <a:buChar char="●"/>
            </a:pPr>
            <a:r>
              <a:rPr b="1" lang="en" sz="1100">
                <a:solidFill>
                  <a:srgbClr val="FF6100"/>
                </a:solidFill>
              </a:rPr>
              <a:t>Retailers </a:t>
            </a:r>
            <a:r>
              <a:rPr lang="en" sz="1100">
                <a:solidFill>
                  <a:srgbClr val="0A1551"/>
                </a:solidFill>
              </a:rPr>
              <a:t>can take orders, share social media links about </a:t>
            </a:r>
            <a:r>
              <a:rPr lang="en" sz="1100">
                <a:solidFill>
                  <a:srgbClr val="0A1551"/>
                </a:solidFill>
              </a:rPr>
              <a:t>their</a:t>
            </a:r>
            <a:r>
              <a:rPr lang="en" sz="1100">
                <a:solidFill>
                  <a:srgbClr val="0A1551"/>
                </a:solidFill>
              </a:rPr>
              <a:t> business, and gather feedback from customers.</a:t>
            </a:r>
            <a:br>
              <a:rPr lang="en" sz="1100">
                <a:solidFill>
                  <a:srgbClr val="0A1551"/>
                </a:solidFill>
              </a:rPr>
            </a:br>
            <a:endParaRPr sz="1100">
              <a:solidFill>
                <a:srgbClr val="0A1551"/>
              </a:solidFill>
            </a:endParaRPr>
          </a:p>
          <a:p>
            <a:pPr indent="-298450" lvl="0" marL="457200" rtl="0" algn="l">
              <a:lnSpc>
                <a:spcPct val="115000"/>
              </a:lnSpc>
              <a:spcBef>
                <a:spcPts val="0"/>
              </a:spcBef>
              <a:spcAft>
                <a:spcPts val="0"/>
              </a:spcAft>
              <a:buClr>
                <a:srgbClr val="FF6100"/>
              </a:buClr>
              <a:buSzPts val="1100"/>
              <a:buChar char="●"/>
            </a:pPr>
            <a:r>
              <a:rPr b="1" lang="en" sz="1100">
                <a:solidFill>
                  <a:srgbClr val="FF6100"/>
                </a:solidFill>
              </a:rPr>
              <a:t>Beauty and wellness personnel </a:t>
            </a:r>
            <a:r>
              <a:rPr lang="en" sz="1100">
                <a:solidFill>
                  <a:srgbClr val="0A1551"/>
                </a:solidFill>
              </a:rPr>
              <a:t>can book appointments, gather client information, and collect payments. </a:t>
            </a:r>
            <a:endParaRPr>
              <a:solidFill>
                <a:srgbClr val="0A1551"/>
              </a:solidFill>
            </a:endParaRPr>
          </a:p>
        </p:txBody>
      </p:sp>
      <p:pic>
        <p:nvPicPr>
          <p:cNvPr id="76" name="Google Shape;76;p16"/>
          <p:cNvPicPr preferRelativeResize="0"/>
          <p:nvPr/>
        </p:nvPicPr>
        <p:blipFill rotWithShape="1">
          <a:blip r:embed="rId3">
            <a:alphaModFix/>
          </a:blip>
          <a:srcRect b="2590" l="-1020" r="1020" t="-2590"/>
          <a:stretch/>
        </p:blipFill>
        <p:spPr>
          <a:xfrm>
            <a:off x="311700" y="1197625"/>
            <a:ext cx="3933500" cy="3661700"/>
          </a:xfrm>
          <a:prstGeom prst="rect">
            <a:avLst/>
          </a:prstGeom>
          <a:noFill/>
          <a:ln>
            <a:noFill/>
          </a:ln>
        </p:spPr>
      </p:pic>
      <p:sp>
        <p:nvSpPr>
          <p:cNvPr id="77" name="Google Shape;77;p16"/>
          <p:cNvSpPr txBox="1"/>
          <p:nvPr>
            <p:ph type="title"/>
          </p:nvPr>
        </p:nvSpPr>
        <p:spPr>
          <a:xfrm>
            <a:off x="311700" y="283086"/>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6100"/>
                </a:solidFill>
              </a:rPr>
              <a:t>Who is Jotform Apps for?</a:t>
            </a:r>
            <a:endParaRPr b="1">
              <a:solidFill>
                <a:srgbClr val="FF6100"/>
              </a:solidFill>
            </a:endParaRPr>
          </a:p>
        </p:txBody>
      </p:sp>
      <p:sp>
        <p:nvSpPr>
          <p:cNvPr id="78" name="Google Shape;78;p16"/>
          <p:cNvSpPr txBox="1"/>
          <p:nvPr/>
        </p:nvSpPr>
        <p:spPr>
          <a:xfrm>
            <a:off x="609200" y="855775"/>
            <a:ext cx="8390100" cy="35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b="1" lang="en" sz="1100">
                <a:solidFill>
                  <a:srgbClr val="0A1551"/>
                </a:solidFill>
              </a:rPr>
              <a:t>Here are a few specific examples of how Jotform Apps is used.</a:t>
            </a:r>
            <a:endParaRPr b="1" sz="1100">
              <a:solidFill>
                <a:srgbClr val="0A155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50275" y="175114"/>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6100"/>
                </a:solidFill>
              </a:rPr>
              <a:t>Product images </a:t>
            </a:r>
            <a:endParaRPr b="1">
              <a:solidFill>
                <a:srgbClr val="FF6100"/>
              </a:solidFill>
            </a:endParaRPr>
          </a:p>
        </p:txBody>
      </p:sp>
      <p:pic>
        <p:nvPicPr>
          <p:cNvPr id="84" name="Google Shape;84;p17"/>
          <p:cNvPicPr preferRelativeResize="0"/>
          <p:nvPr/>
        </p:nvPicPr>
        <p:blipFill rotWithShape="1">
          <a:blip r:embed="rId3">
            <a:alphaModFix/>
          </a:blip>
          <a:srcRect b="248" l="0" r="0" t="238"/>
          <a:stretch/>
        </p:blipFill>
        <p:spPr>
          <a:xfrm>
            <a:off x="-24492" y="-2287"/>
            <a:ext cx="9192984" cy="514807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8"/>
          <p:cNvSpPr txBox="1"/>
          <p:nvPr>
            <p:ph type="title"/>
          </p:nvPr>
        </p:nvSpPr>
        <p:spPr>
          <a:xfrm>
            <a:off x="350275" y="175114"/>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6100"/>
                </a:solidFill>
              </a:rPr>
              <a:t>Product images </a:t>
            </a:r>
            <a:endParaRPr b="1">
              <a:solidFill>
                <a:srgbClr val="FF6100"/>
              </a:solidFill>
            </a:endParaRPr>
          </a:p>
        </p:txBody>
      </p:sp>
      <p:pic>
        <p:nvPicPr>
          <p:cNvPr id="90" name="Google Shape;90;p18"/>
          <p:cNvPicPr preferRelativeResize="0"/>
          <p:nvPr/>
        </p:nvPicPr>
        <p:blipFill rotWithShape="1">
          <a:blip r:embed="rId3">
            <a:alphaModFix/>
          </a:blip>
          <a:srcRect b="248" l="0" r="0" t="238"/>
          <a:stretch/>
        </p:blipFill>
        <p:spPr>
          <a:xfrm>
            <a:off x="-24492" y="-2287"/>
            <a:ext cx="9192984" cy="514807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nvSpPr>
        <p:spPr>
          <a:xfrm>
            <a:off x="488950" y="270450"/>
            <a:ext cx="29805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500">
                <a:solidFill>
                  <a:srgbClr val="FF6100"/>
                </a:solidFill>
                <a:latin typeface="Proxima Nova"/>
                <a:ea typeface="Proxima Nova"/>
                <a:cs typeface="Proxima Nova"/>
                <a:sym typeface="Proxima Nova"/>
              </a:rPr>
              <a:t>Jotform Fast Facts</a:t>
            </a:r>
            <a:endParaRPr b="1" sz="2500">
              <a:solidFill>
                <a:srgbClr val="FF6100"/>
              </a:solidFill>
              <a:latin typeface="Proxima Nova"/>
              <a:ea typeface="Proxima Nova"/>
              <a:cs typeface="Proxima Nova"/>
              <a:sym typeface="Proxima Nova"/>
            </a:endParaRPr>
          </a:p>
        </p:txBody>
      </p:sp>
      <p:sp>
        <p:nvSpPr>
          <p:cNvPr id="96" name="Google Shape;96;p19"/>
          <p:cNvSpPr txBox="1"/>
          <p:nvPr/>
        </p:nvSpPr>
        <p:spPr>
          <a:xfrm>
            <a:off x="488950" y="1318775"/>
            <a:ext cx="6415200" cy="357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300">
                <a:solidFill>
                  <a:srgbClr val="FF6100"/>
                </a:solidFill>
                <a:latin typeface="Proxima Nova Extrabold"/>
                <a:ea typeface="Proxima Nova Extrabold"/>
                <a:cs typeface="Proxima Nova Extrabold"/>
                <a:sym typeface="Proxima Nova Extrabold"/>
              </a:rPr>
              <a:t>Here’s a little more information about the company:</a:t>
            </a:r>
            <a:endParaRPr sz="1300">
              <a:solidFill>
                <a:srgbClr val="FF6100"/>
              </a:solidFill>
              <a:latin typeface="Proxima Nova Extrabold"/>
              <a:ea typeface="Proxima Nova Extrabold"/>
              <a:cs typeface="Proxima Nova Extrabold"/>
              <a:sym typeface="Proxima Nova Extrabold"/>
            </a:endParaRPr>
          </a:p>
          <a:p>
            <a:pPr indent="-311150" lvl="0" marL="457200" rtl="0" algn="l">
              <a:lnSpc>
                <a:spcPct val="125000"/>
              </a:lnSpc>
              <a:spcBef>
                <a:spcPts val="0"/>
              </a:spcBef>
              <a:spcAft>
                <a:spcPts val="0"/>
              </a:spcAft>
              <a:buClr>
                <a:srgbClr val="FF6100"/>
              </a:buClr>
              <a:buSzPts val="1300"/>
              <a:buFont typeface="Open Sans"/>
              <a:buChar char="●"/>
            </a:pPr>
            <a:r>
              <a:rPr lang="en" sz="1300">
                <a:solidFill>
                  <a:srgbClr val="0A1551"/>
                </a:solidFill>
                <a:latin typeface="Proxima Nova Semibold"/>
                <a:ea typeface="Proxima Nova Semibold"/>
                <a:cs typeface="Proxima Nova Semibold"/>
                <a:sym typeface="Proxima Nova Semibold"/>
              </a:rPr>
              <a:t>Over </a:t>
            </a:r>
            <a:r>
              <a:rPr b="1" lang="en" sz="1300">
                <a:solidFill>
                  <a:srgbClr val="0A1551"/>
                </a:solidFill>
                <a:latin typeface="Proxima Nova"/>
                <a:ea typeface="Proxima Nova"/>
                <a:cs typeface="Proxima Nova"/>
                <a:sym typeface="Proxima Nova"/>
              </a:rPr>
              <a:t>10M users</a:t>
            </a:r>
            <a:r>
              <a:rPr lang="en" sz="1300">
                <a:solidFill>
                  <a:srgbClr val="0A1551"/>
                </a:solidFill>
                <a:latin typeface="Proxima Nova Semibold"/>
                <a:ea typeface="Proxima Nova Semibold"/>
                <a:cs typeface="Proxima Nova Semibold"/>
                <a:sym typeface="Proxima Nova Semibold"/>
              </a:rPr>
              <a:t> around the globe</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Open Sans"/>
              <a:buChar char="●"/>
            </a:pPr>
            <a:r>
              <a:rPr b="1" lang="en" sz="1300">
                <a:solidFill>
                  <a:srgbClr val="0A1551"/>
                </a:solidFill>
                <a:latin typeface="Proxima Nova"/>
                <a:ea typeface="Proxima Nova"/>
                <a:cs typeface="Proxima Nova"/>
                <a:sym typeface="Proxima Nova"/>
              </a:rPr>
              <a:t>15 years</a:t>
            </a:r>
            <a:r>
              <a:rPr lang="en" sz="1300">
                <a:solidFill>
                  <a:srgbClr val="0A1551"/>
                </a:solidFill>
                <a:latin typeface="Proxima Nova Semibold"/>
                <a:ea typeface="Proxima Nova Semibold"/>
                <a:cs typeface="Proxima Nova Semibold"/>
                <a:sym typeface="Proxima Nova Semibold"/>
              </a:rPr>
              <a:t> in business</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Proxima Nova Semibold"/>
              <a:buChar char="●"/>
            </a:pPr>
            <a:r>
              <a:rPr lang="en" sz="1300">
                <a:solidFill>
                  <a:srgbClr val="0A1551"/>
                </a:solidFill>
                <a:latin typeface="Proxima Nova Semibold"/>
                <a:ea typeface="Proxima Nova Semibold"/>
                <a:cs typeface="Proxima Nova Semibold"/>
                <a:sym typeface="Proxima Nova Semibold"/>
              </a:rPr>
              <a:t>Bootstrapped, no VC money ever</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Open Sans"/>
              <a:buChar char="●"/>
            </a:pPr>
            <a:r>
              <a:rPr b="1" lang="en" sz="1300">
                <a:solidFill>
                  <a:srgbClr val="0A1551"/>
                </a:solidFill>
                <a:latin typeface="Proxima Nova"/>
                <a:ea typeface="Proxima Nova"/>
                <a:cs typeface="Proxima Nova"/>
                <a:sym typeface="Proxima Nova"/>
              </a:rPr>
              <a:t>350+ employees</a:t>
            </a:r>
            <a:r>
              <a:rPr lang="en" sz="1300">
                <a:solidFill>
                  <a:srgbClr val="0A1551"/>
                </a:solidFill>
                <a:latin typeface="Proxima Nova Semibold"/>
                <a:ea typeface="Proxima Nova Semibold"/>
                <a:cs typeface="Proxima Nova Semibold"/>
                <a:sym typeface="Proxima Nova Semibold"/>
              </a:rPr>
              <a:t> worldwide</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Open Sans"/>
              <a:buChar char="●"/>
            </a:pPr>
            <a:r>
              <a:rPr lang="en" sz="1300">
                <a:solidFill>
                  <a:srgbClr val="0A1551"/>
                </a:solidFill>
                <a:latin typeface="Proxima Nova Semibold"/>
                <a:ea typeface="Proxima Nova Semibold"/>
                <a:cs typeface="Proxima Nova Semibold"/>
                <a:sym typeface="Proxima Nova Semibold"/>
              </a:rPr>
              <a:t>50 percent year-over-year revenue growth </a:t>
            </a:r>
            <a:endParaRPr sz="1300">
              <a:solidFill>
                <a:srgbClr val="0A1551"/>
              </a:solidFill>
              <a:latin typeface="Proxima Nova Semibold"/>
              <a:ea typeface="Proxima Nova Semibold"/>
              <a:cs typeface="Proxima Nova Semibold"/>
              <a:sym typeface="Proxima Nova Semibold"/>
            </a:endParaRPr>
          </a:p>
          <a:p>
            <a:pPr indent="0" lvl="0" marL="0" rtl="0" algn="l">
              <a:lnSpc>
                <a:spcPct val="115000"/>
              </a:lnSpc>
              <a:spcBef>
                <a:spcPts val="0"/>
              </a:spcBef>
              <a:spcAft>
                <a:spcPts val="0"/>
              </a:spcAft>
              <a:buNone/>
            </a:pPr>
            <a:r>
              <a:t/>
            </a:r>
            <a:endParaRPr sz="1300">
              <a:solidFill>
                <a:schemeClr val="dk2"/>
              </a:solidFill>
              <a:latin typeface="Proxima Nova Semibold"/>
              <a:ea typeface="Proxima Nova Semibold"/>
              <a:cs typeface="Proxima Nova Semibold"/>
              <a:sym typeface="Proxima Nova Semibold"/>
            </a:endParaRPr>
          </a:p>
          <a:p>
            <a:pPr indent="0" lvl="0" marL="0" rtl="0" algn="l">
              <a:lnSpc>
                <a:spcPct val="115000"/>
              </a:lnSpc>
              <a:spcBef>
                <a:spcPts val="0"/>
              </a:spcBef>
              <a:spcAft>
                <a:spcPts val="0"/>
              </a:spcAft>
              <a:buNone/>
            </a:pPr>
            <a:r>
              <a:rPr lang="en" sz="1300">
                <a:solidFill>
                  <a:srgbClr val="FF6100"/>
                </a:solidFill>
                <a:latin typeface="Proxima Nova Extrabold"/>
                <a:ea typeface="Proxima Nova Extrabold"/>
                <a:cs typeface="Proxima Nova Extrabold"/>
                <a:sym typeface="Proxima Nova Extrabold"/>
              </a:rPr>
              <a:t>Other Jotform products:</a:t>
            </a:r>
            <a:endParaRPr sz="1300">
              <a:solidFill>
                <a:srgbClr val="FF6100"/>
              </a:solidFill>
              <a:latin typeface="Proxima Nova Extrabold"/>
              <a:ea typeface="Proxima Nova Extrabold"/>
              <a:cs typeface="Proxima Nova Extrabold"/>
              <a:sym typeface="Proxima Nova Extrabold"/>
            </a:endParaRPr>
          </a:p>
          <a:p>
            <a:pPr indent="-311150" lvl="0" marL="457200" rtl="0" algn="l">
              <a:lnSpc>
                <a:spcPct val="125000"/>
              </a:lnSpc>
              <a:spcBef>
                <a:spcPts val="0"/>
              </a:spcBef>
              <a:spcAft>
                <a:spcPts val="0"/>
              </a:spcAft>
              <a:buClr>
                <a:srgbClr val="FF6100"/>
              </a:buClr>
              <a:buSzPts val="1300"/>
              <a:buFont typeface="Proxima Nova Semibold"/>
              <a:buChar char="●"/>
            </a:pPr>
            <a:r>
              <a:rPr lang="en" sz="1300" u="sng">
                <a:solidFill>
                  <a:srgbClr val="157DFD"/>
                </a:solidFill>
                <a:latin typeface="Proxima Nova Semibold"/>
                <a:ea typeface="Proxima Nova Semibold"/>
                <a:cs typeface="Proxima Nova Semibold"/>
                <a:sym typeface="Proxima Nova Semibold"/>
                <a:hlinkClick r:id="rId3">
                  <a:extLst>
                    <a:ext uri="{A12FA001-AC4F-418D-AE19-62706E023703}">
                      <ahyp:hlinkClr val="tx"/>
                    </a:ext>
                  </a:extLst>
                </a:hlinkClick>
              </a:rPr>
              <a:t>Form Builder</a:t>
            </a:r>
            <a:r>
              <a:rPr lang="en" sz="1300">
                <a:solidFill>
                  <a:schemeClr val="dk2"/>
                </a:solidFill>
                <a:latin typeface="Proxima Nova Semibold"/>
                <a:ea typeface="Proxima Nova Semibold"/>
                <a:cs typeface="Proxima Nova Semibold"/>
                <a:sym typeface="Proxima Nova Semibold"/>
              </a:rPr>
              <a:t> </a:t>
            </a:r>
            <a:r>
              <a:rPr lang="en" sz="1300">
                <a:solidFill>
                  <a:srgbClr val="0A1551"/>
                </a:solidFill>
                <a:latin typeface="Proxima Nova Semibold"/>
                <a:ea typeface="Proxima Nova Semibold"/>
                <a:cs typeface="Proxima Nova Semibold"/>
                <a:sym typeface="Proxima Nova Semibold"/>
              </a:rPr>
              <a:t>(for creating and publishing online forms)</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Proxima Nova Semibold"/>
              <a:buChar char="●"/>
            </a:pPr>
            <a:r>
              <a:rPr lang="en" sz="1300" u="sng">
                <a:solidFill>
                  <a:srgbClr val="157DFD"/>
                </a:solidFill>
                <a:latin typeface="Proxima Nova Semibold"/>
                <a:ea typeface="Proxima Nova Semibold"/>
                <a:cs typeface="Proxima Nova Semibold"/>
                <a:sym typeface="Proxima Nova Semibold"/>
                <a:hlinkClick r:id="rId4">
                  <a:extLst>
                    <a:ext uri="{A12FA001-AC4F-418D-AE19-62706E023703}">
                      <ahyp:hlinkClr val="tx"/>
                    </a:ext>
                  </a:extLst>
                </a:hlinkClick>
              </a:rPr>
              <a:t>PDF Editor</a:t>
            </a:r>
            <a:r>
              <a:rPr lang="en" sz="1300">
                <a:solidFill>
                  <a:srgbClr val="0A1551"/>
                </a:solidFill>
                <a:latin typeface="Proxima Nova Semibold"/>
                <a:ea typeface="Proxima Nova Semibold"/>
                <a:cs typeface="Proxima Nova Semibold"/>
                <a:sym typeface="Proxima Nova Semibold"/>
              </a:rPr>
              <a:t> (for document generation)</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Proxima Nova Semibold"/>
              <a:buChar char="●"/>
            </a:pPr>
            <a:r>
              <a:rPr lang="en" sz="1300" u="sng">
                <a:solidFill>
                  <a:srgbClr val="157DFD"/>
                </a:solidFill>
                <a:latin typeface="Proxima Nova Semibold"/>
                <a:ea typeface="Proxima Nova Semibold"/>
                <a:cs typeface="Proxima Nova Semibold"/>
                <a:sym typeface="Proxima Nova Semibold"/>
                <a:hlinkClick r:id="rId5">
                  <a:extLst>
                    <a:ext uri="{A12FA001-AC4F-418D-AE19-62706E023703}">
                      <ahyp:hlinkClr val="tx"/>
                    </a:ext>
                  </a:extLst>
                </a:hlinkClick>
              </a:rPr>
              <a:t>Mobile Forms</a:t>
            </a:r>
            <a:r>
              <a:rPr lang="en" sz="1300">
                <a:solidFill>
                  <a:srgbClr val="0A1551"/>
                </a:solidFill>
                <a:latin typeface="Proxima Nova Semibold"/>
                <a:ea typeface="Proxima Nova Semibold"/>
                <a:cs typeface="Proxima Nova Semibold"/>
                <a:sym typeface="Proxima Nova Semibold"/>
              </a:rPr>
              <a:t> (to collect data and edit forms from anywhere)</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Proxima Nova Semibold"/>
              <a:buChar char="●"/>
            </a:pPr>
            <a:r>
              <a:rPr lang="en" sz="1300" u="sng">
                <a:solidFill>
                  <a:srgbClr val="157DFD"/>
                </a:solidFill>
                <a:latin typeface="Proxima Nova Semibold"/>
                <a:ea typeface="Proxima Nova Semibold"/>
                <a:cs typeface="Proxima Nova Semibold"/>
                <a:sym typeface="Proxima Nova Semibold"/>
                <a:hlinkClick r:id="rId6">
                  <a:extLst>
                    <a:ext uri="{A12FA001-AC4F-418D-AE19-62706E023703}">
                      <ahyp:hlinkClr val="tx"/>
                    </a:ext>
                  </a:extLst>
                </a:hlinkClick>
              </a:rPr>
              <a:t>Tables</a:t>
            </a:r>
            <a:r>
              <a:rPr lang="en" sz="1300">
                <a:solidFill>
                  <a:srgbClr val="157DFD"/>
                </a:solidFill>
                <a:latin typeface="Proxima Nova Semibold"/>
                <a:ea typeface="Proxima Nova Semibold"/>
                <a:cs typeface="Proxima Nova Semibold"/>
                <a:sym typeface="Proxima Nova Semibold"/>
              </a:rPr>
              <a:t> </a:t>
            </a:r>
            <a:r>
              <a:rPr lang="en" sz="1300">
                <a:solidFill>
                  <a:srgbClr val="0A1551"/>
                </a:solidFill>
                <a:latin typeface="Proxima Nova Semibold"/>
                <a:ea typeface="Proxima Nova Semibold"/>
                <a:cs typeface="Proxima Nova Semibold"/>
                <a:sym typeface="Proxima Nova Semibold"/>
              </a:rPr>
              <a:t>(to collect, organize, and manage data in an all-in-one workspace)</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Proxima Nova Semibold"/>
              <a:buChar char="●"/>
            </a:pPr>
            <a:r>
              <a:rPr lang="en" sz="1300" u="sng">
                <a:solidFill>
                  <a:srgbClr val="157DFD"/>
                </a:solidFill>
                <a:latin typeface="Proxima Nova Semibold"/>
                <a:ea typeface="Proxima Nova Semibold"/>
                <a:cs typeface="Proxima Nova Semibold"/>
                <a:sym typeface="Proxima Nova Semibold"/>
                <a:hlinkClick r:id="rId7">
                  <a:extLst>
                    <a:ext uri="{A12FA001-AC4F-418D-AE19-62706E023703}">
                      <ahyp:hlinkClr val="tx"/>
                    </a:ext>
                  </a:extLst>
                </a:hlinkClick>
              </a:rPr>
              <a:t>Approvals</a:t>
            </a:r>
            <a:r>
              <a:rPr lang="en" sz="1300">
                <a:solidFill>
                  <a:srgbClr val="157DFD"/>
                </a:solidFill>
                <a:latin typeface="Proxima Nova Semibold"/>
                <a:ea typeface="Proxima Nova Semibold"/>
                <a:cs typeface="Proxima Nova Semibold"/>
                <a:sym typeface="Proxima Nova Semibold"/>
              </a:rPr>
              <a:t> </a:t>
            </a:r>
            <a:r>
              <a:rPr lang="en" sz="1300">
                <a:solidFill>
                  <a:srgbClr val="0A1551"/>
                </a:solidFill>
                <a:latin typeface="Proxima Nova Semibold"/>
                <a:ea typeface="Proxima Nova Semibold"/>
                <a:cs typeface="Proxima Nova Semibold"/>
                <a:sym typeface="Proxima Nova Semibold"/>
              </a:rPr>
              <a:t>(to automate your approval process with ease)</a:t>
            </a:r>
            <a:endParaRPr sz="1300">
              <a:solidFill>
                <a:srgbClr val="0A1551"/>
              </a:solidFill>
              <a:latin typeface="Proxima Nova Semibold"/>
              <a:ea typeface="Proxima Nova Semibold"/>
              <a:cs typeface="Proxima Nova Semibold"/>
              <a:sym typeface="Proxima Nova Semibold"/>
            </a:endParaRPr>
          </a:p>
          <a:p>
            <a:pPr indent="-311150" lvl="0" marL="457200" rtl="0" algn="l">
              <a:lnSpc>
                <a:spcPct val="125000"/>
              </a:lnSpc>
              <a:spcBef>
                <a:spcPts val="0"/>
              </a:spcBef>
              <a:spcAft>
                <a:spcPts val="0"/>
              </a:spcAft>
              <a:buClr>
                <a:srgbClr val="FF6100"/>
              </a:buClr>
              <a:buSzPts val="1300"/>
              <a:buFont typeface="Proxima Nova Semibold"/>
              <a:buChar char="●"/>
            </a:pPr>
            <a:r>
              <a:rPr lang="en" sz="1300" u="sng">
                <a:solidFill>
                  <a:srgbClr val="157DFD"/>
                </a:solidFill>
                <a:latin typeface="Proxima Nova Semibold"/>
                <a:ea typeface="Proxima Nova Semibold"/>
                <a:cs typeface="Proxima Nova Semibold"/>
                <a:sym typeface="Proxima Nova Semibold"/>
                <a:hlinkClick r:id="rId8">
                  <a:extLst>
                    <a:ext uri="{A12FA001-AC4F-418D-AE19-62706E023703}">
                      <ahyp:hlinkClr val="tx"/>
                    </a:ext>
                  </a:extLst>
                </a:hlinkClick>
              </a:rPr>
              <a:t>Report Builder</a:t>
            </a:r>
            <a:r>
              <a:rPr lang="en" sz="1300">
                <a:solidFill>
                  <a:srgbClr val="0A1551"/>
                </a:solidFill>
                <a:latin typeface="Proxima Nova Semibold"/>
                <a:ea typeface="Proxima Nova Semibold"/>
                <a:cs typeface="Proxima Nova Semibold"/>
                <a:sym typeface="Proxima Nova Semibold"/>
              </a:rPr>
              <a:t> (to visualize and present your data in seconds)</a:t>
            </a:r>
            <a:endParaRPr sz="1300">
              <a:solidFill>
                <a:srgbClr val="0A1551"/>
              </a:solidFill>
              <a:latin typeface="Proxima Nova Semibold"/>
              <a:ea typeface="Proxima Nova Semibold"/>
              <a:cs typeface="Proxima Nova Semibold"/>
              <a:sym typeface="Proxima Nova Semibold"/>
            </a:endParaRPr>
          </a:p>
        </p:txBody>
      </p:sp>
      <p:sp>
        <p:nvSpPr>
          <p:cNvPr id="97" name="Google Shape;97;p19"/>
          <p:cNvSpPr txBox="1"/>
          <p:nvPr/>
        </p:nvSpPr>
        <p:spPr>
          <a:xfrm>
            <a:off x="488950" y="860598"/>
            <a:ext cx="7221900" cy="38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sz="1300">
                <a:solidFill>
                  <a:srgbClr val="0A1551"/>
                </a:solidFill>
                <a:latin typeface="Proxima Nova"/>
                <a:ea typeface="Proxima Nova"/>
                <a:cs typeface="Proxima Nova"/>
                <a:sym typeface="Proxima Nova"/>
              </a:rPr>
              <a:t>Jotform’s mission is to make organizations more productive and our users’ lives easier.</a:t>
            </a:r>
            <a:endParaRPr>
              <a:solidFill>
                <a:srgbClr val="0A1551"/>
              </a:solidFill>
            </a:endParaRPr>
          </a:p>
        </p:txBody>
      </p:sp>
      <p:pic>
        <p:nvPicPr>
          <p:cNvPr id="98" name="Google Shape;98;p19"/>
          <p:cNvPicPr preferRelativeResize="0"/>
          <p:nvPr/>
        </p:nvPicPr>
        <p:blipFill rotWithShape="1">
          <a:blip r:embed="rId9">
            <a:alphaModFix/>
          </a:blip>
          <a:srcRect b="0" l="0" r="0" t="0"/>
          <a:stretch/>
        </p:blipFill>
        <p:spPr>
          <a:xfrm>
            <a:off x="5554200" y="1500684"/>
            <a:ext cx="3177851" cy="2291850"/>
          </a:xfrm>
          <a:prstGeom prst="rect">
            <a:avLst/>
          </a:prstGeom>
          <a:noFill/>
          <a:ln>
            <a:noFill/>
          </a:ln>
          <a:effectLst>
            <a:outerShdw blurRad="200025" rotWithShape="0" algn="bl" dir="5400000" dist="19050">
              <a:srgbClr val="000000">
                <a:alpha val="11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