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3" r:id="rId4"/>
    <p:sldMasterId id="2147483684" r:id="rId5"/>
    <p:sldMasterId id="2147483685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y="5143500" cx="9144000"/>
  <p:notesSz cx="6858000" cy="9144000"/>
  <p:embeddedFontLst>
    <p:embeddedFont>
      <p:font typeface="Open Sans Light"/>
      <p:regular r:id="rId13"/>
      <p:bold r:id="rId14"/>
      <p:italic r:id="rId15"/>
      <p:boldItalic r:id="rId16"/>
    </p:embeddedFont>
    <p:embeddedFont>
      <p:font typeface="Open Sans"/>
      <p:bold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font" Target="fonts/OpenSansLight-regular.fntdata"/><Relationship Id="rId12" Type="http://schemas.openxmlformats.org/officeDocument/2006/relationships/slide" Target="slides/slide5.xml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font" Target="fonts/OpenSansLight-italic.fntdata"/><Relationship Id="rId14" Type="http://schemas.openxmlformats.org/officeDocument/2006/relationships/font" Target="fonts/OpenSansLight-bold.fntdata"/><Relationship Id="rId17" Type="http://schemas.openxmlformats.org/officeDocument/2006/relationships/font" Target="fonts/OpenSans-bold.fntdata"/><Relationship Id="rId16" Type="http://schemas.openxmlformats.org/officeDocument/2006/relationships/font" Target="fonts/OpenSansLight-bold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18" Type="http://schemas.openxmlformats.org/officeDocument/2006/relationships/font" Target="fonts/Open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0632423b50_2_51:notes"/>
          <p:cNvSpPr txBox="1"/>
          <p:nvPr>
            <p:ph idx="1" type="body"/>
          </p:nvPr>
        </p:nvSpPr>
        <p:spPr>
          <a:xfrm>
            <a:off x="685787" y="4343386"/>
            <a:ext cx="5486382" cy="4114795"/>
          </a:xfrm>
          <a:prstGeom prst="rect">
            <a:avLst/>
          </a:prstGeom>
        </p:spPr>
        <p:txBody>
          <a:bodyPr anchorCtr="0" anchor="t" bIns="81475" lIns="81475" spcFirstLastPara="1" rIns="81475" wrap="square" tIns="8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20632423b50_2_51:notes"/>
          <p:cNvSpPr/>
          <p:nvPr>
            <p:ph idx="2" type="sldImg"/>
          </p:nvPr>
        </p:nvSpPr>
        <p:spPr>
          <a:xfrm>
            <a:off x="1143221" y="685795"/>
            <a:ext cx="4572221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0632423b50_2_110:notes"/>
          <p:cNvSpPr txBox="1"/>
          <p:nvPr>
            <p:ph idx="1" type="body"/>
          </p:nvPr>
        </p:nvSpPr>
        <p:spPr>
          <a:xfrm>
            <a:off x="685787" y="4343386"/>
            <a:ext cx="5486382" cy="4114795"/>
          </a:xfrm>
          <a:prstGeom prst="rect">
            <a:avLst/>
          </a:prstGeom>
        </p:spPr>
        <p:txBody>
          <a:bodyPr anchorCtr="0" anchor="t" bIns="81475" lIns="81475" spcFirstLastPara="1" rIns="81475" wrap="square" tIns="8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20632423b50_2_110:notes"/>
          <p:cNvSpPr/>
          <p:nvPr>
            <p:ph idx="2" type="sldImg"/>
          </p:nvPr>
        </p:nvSpPr>
        <p:spPr>
          <a:xfrm>
            <a:off x="1143221" y="685795"/>
            <a:ext cx="4572221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0632423b50_2_117:notes"/>
          <p:cNvSpPr txBox="1"/>
          <p:nvPr>
            <p:ph idx="1" type="body"/>
          </p:nvPr>
        </p:nvSpPr>
        <p:spPr>
          <a:xfrm>
            <a:off x="685787" y="4343386"/>
            <a:ext cx="5486382" cy="4114795"/>
          </a:xfrm>
          <a:prstGeom prst="rect">
            <a:avLst/>
          </a:prstGeom>
        </p:spPr>
        <p:txBody>
          <a:bodyPr anchorCtr="0" anchor="t" bIns="81475" lIns="81475" spcFirstLastPara="1" rIns="81475" wrap="square" tIns="8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20632423b50_2_117:notes"/>
          <p:cNvSpPr/>
          <p:nvPr>
            <p:ph idx="2" type="sldImg"/>
          </p:nvPr>
        </p:nvSpPr>
        <p:spPr>
          <a:xfrm>
            <a:off x="1143221" y="685795"/>
            <a:ext cx="4572221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0632423b50_2_124:notes"/>
          <p:cNvSpPr txBox="1"/>
          <p:nvPr>
            <p:ph idx="1" type="body"/>
          </p:nvPr>
        </p:nvSpPr>
        <p:spPr>
          <a:xfrm>
            <a:off x="685787" y="4343386"/>
            <a:ext cx="5486382" cy="4114795"/>
          </a:xfrm>
          <a:prstGeom prst="rect">
            <a:avLst/>
          </a:prstGeom>
        </p:spPr>
        <p:txBody>
          <a:bodyPr anchorCtr="0" anchor="t" bIns="81475" lIns="81475" spcFirstLastPara="1" rIns="81475" wrap="square" tIns="8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0632423b50_2_124:notes"/>
          <p:cNvSpPr/>
          <p:nvPr>
            <p:ph idx="2" type="sldImg"/>
          </p:nvPr>
        </p:nvSpPr>
        <p:spPr>
          <a:xfrm>
            <a:off x="1143221" y="685795"/>
            <a:ext cx="4572221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0632423b50_2_131:notes"/>
          <p:cNvSpPr txBox="1"/>
          <p:nvPr>
            <p:ph idx="1" type="body"/>
          </p:nvPr>
        </p:nvSpPr>
        <p:spPr>
          <a:xfrm>
            <a:off x="685787" y="4343386"/>
            <a:ext cx="5486382" cy="4114795"/>
          </a:xfrm>
          <a:prstGeom prst="rect">
            <a:avLst/>
          </a:prstGeom>
        </p:spPr>
        <p:txBody>
          <a:bodyPr anchorCtr="0" anchor="t" bIns="81475" lIns="81475" spcFirstLastPara="1" rIns="81475" wrap="square" tIns="81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20632423b50_2_131:notes"/>
          <p:cNvSpPr/>
          <p:nvPr>
            <p:ph idx="2" type="sldImg"/>
          </p:nvPr>
        </p:nvSpPr>
        <p:spPr>
          <a:xfrm>
            <a:off x="1143221" y="685795"/>
            <a:ext cx="4572221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" type="subTitle"/>
          </p:nvPr>
        </p:nvSpPr>
        <p:spPr>
          <a:xfrm>
            <a:off x="457200" y="1203480"/>
            <a:ext cx="822924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" type="body"/>
          </p:nvPr>
        </p:nvSpPr>
        <p:spPr>
          <a:xfrm>
            <a:off x="457200" y="1203480"/>
            <a:ext cx="822924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7"/>
          <p:cNvSpPr txBox="1"/>
          <p:nvPr>
            <p:ph idx="1" type="body"/>
          </p:nvPr>
        </p:nvSpPr>
        <p:spPr>
          <a:xfrm>
            <a:off x="457200" y="120348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7"/>
          <p:cNvSpPr txBox="1"/>
          <p:nvPr>
            <p:ph idx="2" type="body"/>
          </p:nvPr>
        </p:nvSpPr>
        <p:spPr>
          <a:xfrm>
            <a:off x="4674240" y="120348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/>
          <p:nvPr>
            <p:ph idx="1" type="subTitle"/>
          </p:nvPr>
        </p:nvSpPr>
        <p:spPr>
          <a:xfrm>
            <a:off x="457200" y="205200"/>
            <a:ext cx="8229240" cy="3979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" type="body"/>
          </p:nvPr>
        </p:nvSpPr>
        <p:spPr>
          <a:xfrm>
            <a:off x="45720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2" type="body"/>
          </p:nvPr>
        </p:nvSpPr>
        <p:spPr>
          <a:xfrm>
            <a:off x="4674240" y="120348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3" type="body"/>
          </p:nvPr>
        </p:nvSpPr>
        <p:spPr>
          <a:xfrm>
            <a:off x="457200" y="276120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1"/>
          <p:cNvSpPr txBox="1"/>
          <p:nvPr>
            <p:ph idx="1" type="body"/>
          </p:nvPr>
        </p:nvSpPr>
        <p:spPr>
          <a:xfrm>
            <a:off x="457200" y="120348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2" type="body"/>
          </p:nvPr>
        </p:nvSpPr>
        <p:spPr>
          <a:xfrm>
            <a:off x="467424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3" type="body"/>
          </p:nvPr>
        </p:nvSpPr>
        <p:spPr>
          <a:xfrm>
            <a:off x="4674240" y="276120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2"/>
          <p:cNvSpPr txBox="1"/>
          <p:nvPr>
            <p:ph idx="1" type="body"/>
          </p:nvPr>
        </p:nvSpPr>
        <p:spPr>
          <a:xfrm>
            <a:off x="45720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2"/>
          <p:cNvSpPr txBox="1"/>
          <p:nvPr>
            <p:ph idx="2" type="body"/>
          </p:nvPr>
        </p:nvSpPr>
        <p:spPr>
          <a:xfrm>
            <a:off x="467424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3" type="body"/>
          </p:nvPr>
        </p:nvSpPr>
        <p:spPr>
          <a:xfrm>
            <a:off x="457200" y="2761200"/>
            <a:ext cx="822924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3"/>
          <p:cNvSpPr txBox="1"/>
          <p:nvPr>
            <p:ph idx="1" type="body"/>
          </p:nvPr>
        </p:nvSpPr>
        <p:spPr>
          <a:xfrm>
            <a:off x="457200" y="1203480"/>
            <a:ext cx="822924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3"/>
          <p:cNvSpPr txBox="1"/>
          <p:nvPr>
            <p:ph idx="2" type="body"/>
          </p:nvPr>
        </p:nvSpPr>
        <p:spPr>
          <a:xfrm>
            <a:off x="457200" y="2761200"/>
            <a:ext cx="822924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4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45720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4"/>
          <p:cNvSpPr txBox="1"/>
          <p:nvPr>
            <p:ph idx="2" type="body"/>
          </p:nvPr>
        </p:nvSpPr>
        <p:spPr>
          <a:xfrm>
            <a:off x="467424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457200" y="276120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4"/>
          <p:cNvSpPr txBox="1"/>
          <p:nvPr>
            <p:ph idx="4" type="body"/>
          </p:nvPr>
        </p:nvSpPr>
        <p:spPr>
          <a:xfrm>
            <a:off x="4674240" y="276120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5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5"/>
          <p:cNvSpPr txBox="1"/>
          <p:nvPr>
            <p:ph idx="1" type="body"/>
          </p:nvPr>
        </p:nvSpPr>
        <p:spPr>
          <a:xfrm>
            <a:off x="457200" y="120348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5"/>
          <p:cNvSpPr txBox="1"/>
          <p:nvPr>
            <p:ph idx="2" type="body"/>
          </p:nvPr>
        </p:nvSpPr>
        <p:spPr>
          <a:xfrm>
            <a:off x="3239640" y="120348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5"/>
          <p:cNvSpPr txBox="1"/>
          <p:nvPr>
            <p:ph idx="3" type="body"/>
          </p:nvPr>
        </p:nvSpPr>
        <p:spPr>
          <a:xfrm>
            <a:off x="6022080" y="120348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4" type="body"/>
          </p:nvPr>
        </p:nvSpPr>
        <p:spPr>
          <a:xfrm>
            <a:off x="457200" y="276120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5"/>
          <p:cNvSpPr txBox="1"/>
          <p:nvPr>
            <p:ph idx="5" type="body"/>
          </p:nvPr>
        </p:nvSpPr>
        <p:spPr>
          <a:xfrm>
            <a:off x="3239640" y="276120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5"/>
          <p:cNvSpPr txBox="1"/>
          <p:nvPr>
            <p:ph idx="6" type="body"/>
          </p:nvPr>
        </p:nvSpPr>
        <p:spPr>
          <a:xfrm>
            <a:off x="6022080" y="276120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8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8"/>
          <p:cNvSpPr txBox="1"/>
          <p:nvPr>
            <p:ph idx="1" type="subTitle"/>
          </p:nvPr>
        </p:nvSpPr>
        <p:spPr>
          <a:xfrm>
            <a:off x="457200" y="1203480"/>
            <a:ext cx="822924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9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9"/>
          <p:cNvSpPr txBox="1"/>
          <p:nvPr>
            <p:ph idx="1" type="body"/>
          </p:nvPr>
        </p:nvSpPr>
        <p:spPr>
          <a:xfrm>
            <a:off x="457200" y="1203480"/>
            <a:ext cx="822924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0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0"/>
          <p:cNvSpPr txBox="1"/>
          <p:nvPr>
            <p:ph idx="1" type="body"/>
          </p:nvPr>
        </p:nvSpPr>
        <p:spPr>
          <a:xfrm>
            <a:off x="457200" y="120348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0"/>
          <p:cNvSpPr txBox="1"/>
          <p:nvPr>
            <p:ph idx="2" type="body"/>
          </p:nvPr>
        </p:nvSpPr>
        <p:spPr>
          <a:xfrm>
            <a:off x="4674240" y="120348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1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2"/>
          <p:cNvSpPr txBox="1"/>
          <p:nvPr>
            <p:ph idx="1" type="subTitle"/>
          </p:nvPr>
        </p:nvSpPr>
        <p:spPr>
          <a:xfrm>
            <a:off x="457200" y="205200"/>
            <a:ext cx="8229240" cy="3979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3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3"/>
          <p:cNvSpPr txBox="1"/>
          <p:nvPr>
            <p:ph idx="1" type="body"/>
          </p:nvPr>
        </p:nvSpPr>
        <p:spPr>
          <a:xfrm>
            <a:off x="45720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3"/>
          <p:cNvSpPr txBox="1"/>
          <p:nvPr>
            <p:ph idx="2" type="body"/>
          </p:nvPr>
        </p:nvSpPr>
        <p:spPr>
          <a:xfrm>
            <a:off x="4674240" y="120348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3"/>
          <p:cNvSpPr txBox="1"/>
          <p:nvPr>
            <p:ph idx="3" type="body"/>
          </p:nvPr>
        </p:nvSpPr>
        <p:spPr>
          <a:xfrm>
            <a:off x="457200" y="276120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4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4"/>
          <p:cNvSpPr txBox="1"/>
          <p:nvPr>
            <p:ph idx="1" type="body"/>
          </p:nvPr>
        </p:nvSpPr>
        <p:spPr>
          <a:xfrm>
            <a:off x="457200" y="1203480"/>
            <a:ext cx="40158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4"/>
          <p:cNvSpPr txBox="1"/>
          <p:nvPr>
            <p:ph idx="2" type="body"/>
          </p:nvPr>
        </p:nvSpPr>
        <p:spPr>
          <a:xfrm>
            <a:off x="467424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4"/>
          <p:cNvSpPr txBox="1"/>
          <p:nvPr>
            <p:ph idx="3" type="body"/>
          </p:nvPr>
        </p:nvSpPr>
        <p:spPr>
          <a:xfrm>
            <a:off x="4674240" y="276120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5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5"/>
          <p:cNvSpPr txBox="1"/>
          <p:nvPr>
            <p:ph idx="1" type="body"/>
          </p:nvPr>
        </p:nvSpPr>
        <p:spPr>
          <a:xfrm>
            <a:off x="45720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5"/>
          <p:cNvSpPr txBox="1"/>
          <p:nvPr>
            <p:ph idx="2" type="body"/>
          </p:nvPr>
        </p:nvSpPr>
        <p:spPr>
          <a:xfrm>
            <a:off x="467424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5"/>
          <p:cNvSpPr txBox="1"/>
          <p:nvPr>
            <p:ph idx="3" type="body"/>
          </p:nvPr>
        </p:nvSpPr>
        <p:spPr>
          <a:xfrm>
            <a:off x="457200" y="2761200"/>
            <a:ext cx="822924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6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6"/>
          <p:cNvSpPr txBox="1"/>
          <p:nvPr>
            <p:ph idx="1" type="body"/>
          </p:nvPr>
        </p:nvSpPr>
        <p:spPr>
          <a:xfrm>
            <a:off x="457200" y="1203480"/>
            <a:ext cx="822924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6"/>
          <p:cNvSpPr txBox="1"/>
          <p:nvPr>
            <p:ph idx="2" type="body"/>
          </p:nvPr>
        </p:nvSpPr>
        <p:spPr>
          <a:xfrm>
            <a:off x="457200" y="2761200"/>
            <a:ext cx="822924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7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7"/>
          <p:cNvSpPr txBox="1"/>
          <p:nvPr>
            <p:ph idx="1" type="body"/>
          </p:nvPr>
        </p:nvSpPr>
        <p:spPr>
          <a:xfrm>
            <a:off x="45720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7"/>
          <p:cNvSpPr txBox="1"/>
          <p:nvPr>
            <p:ph idx="2" type="body"/>
          </p:nvPr>
        </p:nvSpPr>
        <p:spPr>
          <a:xfrm>
            <a:off x="4674240" y="120348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7"/>
          <p:cNvSpPr txBox="1"/>
          <p:nvPr>
            <p:ph idx="3" type="body"/>
          </p:nvPr>
        </p:nvSpPr>
        <p:spPr>
          <a:xfrm>
            <a:off x="457200" y="276120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37"/>
          <p:cNvSpPr txBox="1"/>
          <p:nvPr>
            <p:ph idx="4" type="body"/>
          </p:nvPr>
        </p:nvSpPr>
        <p:spPr>
          <a:xfrm>
            <a:off x="4674240" y="2761200"/>
            <a:ext cx="40158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8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38"/>
          <p:cNvSpPr txBox="1"/>
          <p:nvPr>
            <p:ph idx="1" type="body"/>
          </p:nvPr>
        </p:nvSpPr>
        <p:spPr>
          <a:xfrm>
            <a:off x="457200" y="120348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38"/>
          <p:cNvSpPr txBox="1"/>
          <p:nvPr>
            <p:ph idx="2" type="body"/>
          </p:nvPr>
        </p:nvSpPr>
        <p:spPr>
          <a:xfrm>
            <a:off x="3239640" y="120348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8"/>
          <p:cNvSpPr txBox="1"/>
          <p:nvPr>
            <p:ph idx="3" type="body"/>
          </p:nvPr>
        </p:nvSpPr>
        <p:spPr>
          <a:xfrm>
            <a:off x="6022080" y="120348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8"/>
          <p:cNvSpPr txBox="1"/>
          <p:nvPr>
            <p:ph idx="4" type="body"/>
          </p:nvPr>
        </p:nvSpPr>
        <p:spPr>
          <a:xfrm>
            <a:off x="457200" y="276120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38"/>
          <p:cNvSpPr txBox="1"/>
          <p:nvPr>
            <p:ph idx="5" type="body"/>
          </p:nvPr>
        </p:nvSpPr>
        <p:spPr>
          <a:xfrm>
            <a:off x="3239640" y="276120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38"/>
          <p:cNvSpPr txBox="1"/>
          <p:nvPr>
            <p:ph idx="6" type="body"/>
          </p:nvPr>
        </p:nvSpPr>
        <p:spPr>
          <a:xfrm>
            <a:off x="6022080" y="2761200"/>
            <a:ext cx="2649600" cy="1422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57200" y="1203480"/>
            <a:ext cx="822924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type="title"/>
          </p:nvPr>
        </p:nvSpPr>
        <p:spPr>
          <a:xfrm>
            <a:off x="457200" y="205200"/>
            <a:ext cx="8229240" cy="85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3" name="Google Shape;103;p26"/>
          <p:cNvSpPr txBox="1"/>
          <p:nvPr>
            <p:ph idx="1" type="body"/>
          </p:nvPr>
        </p:nvSpPr>
        <p:spPr>
          <a:xfrm>
            <a:off x="457200" y="1203480"/>
            <a:ext cx="822924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jotform.com/products/mobile-forms/" TargetMode="External"/><Relationship Id="rId10" Type="http://schemas.openxmlformats.org/officeDocument/2006/relationships/hyperlink" Target="https://www.jotform.com/products/sign/" TargetMode="External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hyperlink" Target="https://www.jotform.com/" TargetMode="External"/><Relationship Id="rId9" Type="http://schemas.openxmlformats.org/officeDocument/2006/relationships/hyperlink" Target="https://www.jotform.com/products/store-builder/" TargetMode="External"/><Relationship Id="rId5" Type="http://schemas.openxmlformats.org/officeDocument/2006/relationships/hyperlink" Target="https://www.jotform.com/products/tables/" TargetMode="External"/><Relationship Id="rId6" Type="http://schemas.openxmlformats.org/officeDocument/2006/relationships/hyperlink" Target="https://www.jotform.com/products/pdf-editor/" TargetMode="External"/><Relationship Id="rId7" Type="http://schemas.openxmlformats.org/officeDocument/2006/relationships/hyperlink" Target="https://www.jotform.com/products/report-builder/" TargetMode="External"/><Relationship Id="rId8" Type="http://schemas.openxmlformats.org/officeDocument/2006/relationships/hyperlink" Target="https://www.jotform.com/products/apps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hyperlink" Target="https://www.jotform.com/products/approvals/" TargetMode="External"/><Relationship Id="rId7" Type="http://schemas.openxmlformats.org/officeDocument/2006/relationships/hyperlink" Target="https://www.jotform.com/products/approvals/" TargetMode="External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22360"/>
            <a:ext cx="9144000" cy="282132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9"/>
          <p:cNvSpPr txBox="1"/>
          <p:nvPr/>
        </p:nvSpPr>
        <p:spPr>
          <a:xfrm>
            <a:off x="1628640" y="2027520"/>
            <a:ext cx="5887080" cy="614520"/>
          </a:xfrm>
          <a:prstGeom prst="rect">
            <a:avLst/>
          </a:prstGeom>
          <a:noFill/>
          <a:ln>
            <a:noFill/>
          </a:ln>
        </p:spPr>
        <p:txBody>
          <a:bodyPr anchorCtr="0" anchor="t" bIns="51100" lIns="96100" spcFirstLastPara="1" rIns="96100" wrap="square" tIns="51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600" u="none" cap="none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Jotform Approvals</a:t>
            </a:r>
            <a:endParaRPr b="0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39"/>
          <p:cNvSpPr txBox="1"/>
          <p:nvPr/>
        </p:nvSpPr>
        <p:spPr>
          <a:xfrm>
            <a:off x="3273480" y="2804040"/>
            <a:ext cx="2597040" cy="655920"/>
          </a:xfrm>
          <a:prstGeom prst="rect">
            <a:avLst/>
          </a:prstGeom>
          <a:noFill/>
          <a:ln>
            <a:noFill/>
          </a:ln>
        </p:spPr>
        <p:txBody>
          <a:bodyPr anchorCtr="0" anchor="t" bIns="51100" lIns="96100" spcFirstLastPara="1" rIns="96100" wrap="square" tIns="51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3200" u="none" cap="none" strike="noStrike">
                <a:solidFill>
                  <a:srgbClr val="06366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Press Kit</a:t>
            </a:r>
            <a:endParaRPr b="0" i="0" sz="3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9" name="Google Shape;159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03240" y="1525680"/>
            <a:ext cx="1937160" cy="348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0"/>
          <p:cNvSpPr txBox="1"/>
          <p:nvPr/>
        </p:nvSpPr>
        <p:spPr>
          <a:xfrm>
            <a:off x="311760" y="1333440"/>
            <a:ext cx="421668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0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Jotform Approvals empowers teams to automate approval processes and streamline workflows with ease. With Jotform’s drag-and-drop interface, teams can easily add approvers, emails, conditional branches, and other elements to an approval process.</a:t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Features include</a:t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  <a:p>
            <a:pPr indent="-156239" lvl="0" marL="32148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Char char="●"/>
            </a:pPr>
            <a:r>
              <a:rPr b="0" lang="en" sz="10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Drag-and-drop Approval Builder </a:t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  <a:p>
            <a:pPr indent="-156239" lvl="0" marL="32148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Char char="●"/>
            </a:pPr>
            <a:r>
              <a:rPr b="0" lang="en" sz="10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Ability to approve or deny form submissions, or create your own custom outcomes</a:t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  <a:p>
            <a:pPr indent="-156239" lvl="0" marL="32148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Char char="●"/>
            </a:pPr>
            <a:r>
              <a:rPr b="0" lang="en" sz="10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Dynamic approvals, which allow a respondent to assign their submission to a specific approver</a:t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  <a:p>
            <a:pPr indent="-156239" lvl="0" marL="32148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Char char="●"/>
            </a:pPr>
            <a:r>
              <a:rPr b="0" lang="en" sz="10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Custom approval settings</a:t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  <a:p>
            <a:pPr indent="-156239" lvl="0" marL="32148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Char char="●"/>
            </a:pPr>
            <a:r>
              <a:rPr b="0" lang="en" sz="10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Advanced conditional logic, conditional branching, and more</a:t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  <a:p>
            <a:pPr indent="-156239" lvl="0" marL="32148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Char char="●"/>
            </a:pPr>
            <a:r>
              <a:rPr b="0" lang="en" sz="10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Customizable emails to match your approval flow</a:t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  <a:p>
            <a:pPr indent="-156239" lvl="0" marL="32148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Char char="●"/>
            </a:pPr>
            <a:r>
              <a:rPr b="0" lang="en" sz="10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Tools to easily track and manage processes </a:t>
            </a:r>
            <a:endParaRPr b="0" sz="100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4857200" y="856700"/>
            <a:ext cx="5143500" cy="3430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40"/>
          <p:cNvSpPr txBox="1"/>
          <p:nvPr/>
        </p:nvSpPr>
        <p:spPr>
          <a:xfrm>
            <a:off x="311760" y="444960"/>
            <a:ext cx="8520600" cy="9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500" u="none" cap="none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What is Jotform Approvals?</a:t>
            </a:r>
            <a:endParaRPr b="0" i="0" sz="25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5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50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8486" y="1333450"/>
            <a:ext cx="4033116" cy="3144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0" y="0"/>
            <a:ext cx="9144000" cy="220564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41"/>
          <p:cNvSpPr txBox="1"/>
          <p:nvPr/>
        </p:nvSpPr>
        <p:spPr>
          <a:xfrm>
            <a:off x="311760" y="444960"/>
            <a:ext cx="8520480" cy="9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Who is Jotform Approvals for?</a:t>
            </a:r>
            <a:endParaRPr b="0" sz="25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5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5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41"/>
          <p:cNvSpPr txBox="1"/>
          <p:nvPr/>
        </p:nvSpPr>
        <p:spPr>
          <a:xfrm>
            <a:off x="311750" y="1278625"/>
            <a:ext cx="4510500" cy="26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Jotform Approvals is a simple way for teams to automate approval processes and get more done with less.</a:t>
            </a:r>
            <a:endParaRPr b="0" sz="12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b="0" sz="12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Common use cases</a:t>
            </a:r>
            <a:endParaRPr b="0" sz="1200" strike="noStrike">
              <a:latin typeface="Arial"/>
              <a:ea typeface="Arial"/>
              <a:cs typeface="Arial"/>
              <a:sym typeface="Arial"/>
            </a:endParaRPr>
          </a:p>
          <a:p>
            <a:pPr indent="-168939" lvl="0" marL="32148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Char char="●"/>
            </a:pPr>
            <a:r>
              <a:rPr b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SMBs/</a:t>
            </a:r>
            <a:r>
              <a:rPr b="1" lang="en" sz="12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b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ntrepreneurs:</a:t>
            </a:r>
            <a:r>
              <a:rPr b="0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order forms, vendor management</a:t>
            </a:r>
            <a:endParaRPr b="0" sz="1200" strike="noStrike">
              <a:latin typeface="Arial"/>
              <a:ea typeface="Arial"/>
              <a:cs typeface="Arial"/>
              <a:sym typeface="Arial"/>
            </a:endParaRPr>
          </a:p>
          <a:p>
            <a:pPr indent="-168939" lvl="0" marL="32148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Char char="●"/>
            </a:pPr>
            <a:r>
              <a:rPr b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HR:</a:t>
            </a:r>
            <a:r>
              <a:rPr b="0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job applications, training, leave requests, salary bumps &amp; bonuses </a:t>
            </a:r>
            <a:endParaRPr b="0" sz="1200" strike="noStrike">
              <a:latin typeface="Arial"/>
              <a:ea typeface="Arial"/>
              <a:cs typeface="Arial"/>
              <a:sym typeface="Arial"/>
            </a:endParaRPr>
          </a:p>
          <a:p>
            <a:pPr indent="-168939" lvl="0" marL="32148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Char char="●"/>
            </a:pPr>
            <a:r>
              <a:rPr b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Education/</a:t>
            </a:r>
            <a:r>
              <a:rPr b="1" lang="en" sz="12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r>
              <a:rPr b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onprofit: </a:t>
            </a:r>
            <a:r>
              <a:rPr b="0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scholarships, grants, proposals</a:t>
            </a:r>
            <a:endParaRPr b="0" sz="1200" strike="noStrike">
              <a:latin typeface="Arial"/>
              <a:ea typeface="Arial"/>
              <a:cs typeface="Arial"/>
              <a:sym typeface="Arial"/>
            </a:endParaRPr>
          </a:p>
          <a:p>
            <a:pPr indent="-168939" lvl="0" marL="32148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Char char="●"/>
            </a:pPr>
            <a:r>
              <a:rPr b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IT:</a:t>
            </a:r>
            <a:r>
              <a:rPr b="0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system upgrades, tickets, maintenance requests</a:t>
            </a:r>
            <a:endParaRPr b="0" sz="1200" strike="noStrike">
              <a:latin typeface="Arial"/>
              <a:ea typeface="Arial"/>
              <a:cs typeface="Arial"/>
              <a:sym typeface="Arial"/>
            </a:endParaRPr>
          </a:p>
          <a:p>
            <a:pPr indent="-168939" lvl="0" marL="32148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Char char="●"/>
            </a:pPr>
            <a:r>
              <a:rPr b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Local government: </a:t>
            </a:r>
            <a:r>
              <a:rPr b="0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permits, budget reconciliation</a:t>
            </a:r>
            <a:endParaRPr b="0" sz="120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Google Shape;175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9250" y="1278624"/>
            <a:ext cx="3693001" cy="3377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2"/>
          <p:cNvSpPr txBox="1"/>
          <p:nvPr/>
        </p:nvSpPr>
        <p:spPr>
          <a:xfrm>
            <a:off x="311760" y="44496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Jotform Fast Facts</a:t>
            </a:r>
            <a:endParaRPr b="0" sz="250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0" y="2907626"/>
            <a:ext cx="9144000" cy="223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42"/>
          <p:cNvSpPr txBox="1"/>
          <p:nvPr/>
        </p:nvSpPr>
        <p:spPr>
          <a:xfrm>
            <a:off x="311750" y="1751350"/>
            <a:ext cx="4260300" cy="21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Jotform’s mission is to make organizations more productive</a:t>
            </a: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i="1"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and our users’ lives easier.  </a:t>
            </a:r>
            <a:endParaRPr b="1" i="1" sz="1200" strike="noStrike">
              <a:solidFill>
                <a:srgbClr val="06366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6366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Here’s a little more information about the company:</a:t>
            </a:r>
            <a:endParaRPr sz="1200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-197514" lvl="0" marL="3214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Open Sans"/>
              <a:buChar char="●"/>
            </a:pPr>
            <a:r>
              <a:rPr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Top B2B SaaS app </a:t>
            </a:r>
            <a:endParaRPr sz="1100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-197514" lvl="0" marL="3214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Over </a:t>
            </a:r>
            <a:r>
              <a:rPr b="1"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1</a:t>
            </a:r>
            <a:r>
              <a:rPr b="1"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r>
            <a:r>
              <a:rPr b="1"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users around the globe</a:t>
            </a:r>
            <a:endParaRPr sz="1100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-197514" lvl="0" marL="3214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350+</a:t>
            </a:r>
            <a:r>
              <a:rPr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employees worldwide</a:t>
            </a:r>
            <a:endParaRPr sz="1100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-197514" lvl="0" marL="3214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50 percent</a:t>
            </a:r>
            <a:r>
              <a:rPr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year-over-year revenue growth </a:t>
            </a:r>
            <a:endParaRPr sz="1100" strike="noStrike">
              <a:latin typeface="Open Sans"/>
              <a:ea typeface="Open Sans"/>
              <a:cs typeface="Open Sans"/>
              <a:sym typeface="Open Sans"/>
            </a:endParaRPr>
          </a:p>
          <a:p>
            <a:pPr indent="-197515" lvl="0" marL="32148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Founded in </a:t>
            </a:r>
            <a:r>
              <a:rPr b="1"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2006</a:t>
            </a:r>
            <a:r>
              <a:rPr lang="en" sz="11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by Aytekin Tank</a:t>
            </a:r>
            <a:endParaRPr sz="1100">
              <a:solidFill>
                <a:srgbClr val="06366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42"/>
          <p:cNvSpPr txBox="1"/>
          <p:nvPr/>
        </p:nvSpPr>
        <p:spPr>
          <a:xfrm>
            <a:off x="4507875" y="1780150"/>
            <a:ext cx="4575900" cy="21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Other Jotform products: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●"/>
            </a:pPr>
            <a:r>
              <a:rPr lang="en" sz="11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Form Builder</a:t>
            </a: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(for creating and publishing online forms)</a:t>
            </a:r>
            <a:endParaRPr sz="11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●"/>
            </a:pPr>
            <a:r>
              <a:rPr lang="en" sz="11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Tables</a:t>
            </a:r>
            <a:r>
              <a:rPr lang="en" sz="1100" u="sng">
                <a:solidFill>
                  <a:srgbClr val="69A84E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(for simple data management)</a:t>
            </a:r>
            <a:endParaRPr sz="11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●"/>
            </a:pPr>
            <a:r>
              <a:rPr lang="en" sz="11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PDF Editor</a:t>
            </a:r>
            <a:r>
              <a:rPr lang="en" sz="1100" u="sng">
                <a:solidFill>
                  <a:srgbClr val="3B77D8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(for document generation)</a:t>
            </a:r>
            <a:endParaRPr sz="11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●"/>
            </a:pPr>
            <a:r>
              <a:rPr lang="en" sz="11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Report Builder</a:t>
            </a:r>
            <a:r>
              <a:rPr lang="en" sz="1100" u="sng">
                <a:solidFill>
                  <a:srgbClr val="0097A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(for converting form responses into reports)</a:t>
            </a:r>
            <a:endParaRPr sz="1100">
              <a:solidFill>
                <a:srgbClr val="06366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63662"/>
              </a:buClr>
              <a:buSzPts val="1100"/>
              <a:buFont typeface="Open Sans"/>
              <a:buChar char="●"/>
            </a:pPr>
            <a:r>
              <a:rPr lang="en" sz="11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8"/>
              </a:rPr>
              <a:t>Apps</a:t>
            </a: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(a no-code drag-and-drop app builder)</a:t>
            </a:r>
            <a:endParaRPr sz="1100">
              <a:solidFill>
                <a:srgbClr val="06366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63662"/>
              </a:buClr>
              <a:buSzPts val="1100"/>
              <a:buFont typeface="Open Sans"/>
              <a:buChar char="●"/>
            </a:pPr>
            <a:r>
              <a:rPr lang="en" sz="11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9"/>
              </a:rPr>
              <a:t>Store Builder</a:t>
            </a: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(to sell products, take payments, and more)</a:t>
            </a:r>
            <a:endParaRPr sz="1100">
              <a:solidFill>
                <a:srgbClr val="06366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63662"/>
              </a:buClr>
              <a:buSzPts val="1100"/>
              <a:buFont typeface="Open Sans"/>
              <a:buChar char="●"/>
            </a:pPr>
            <a:r>
              <a:rPr lang="en" sz="11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10"/>
              </a:rPr>
              <a:t>Sign</a:t>
            </a: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(to automate document signing)</a:t>
            </a:r>
            <a:endParaRPr sz="1100">
              <a:solidFill>
                <a:srgbClr val="06366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63662"/>
              </a:buClr>
              <a:buSzPts val="1100"/>
              <a:buFont typeface="Open Sans"/>
              <a:buChar char="●"/>
            </a:pPr>
            <a:r>
              <a:rPr lang="en" sz="11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11"/>
              </a:rPr>
              <a:t>Mobile Forms</a:t>
            </a:r>
            <a:r>
              <a:rPr lang="en" sz="1100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 (to collect data and edit forms anywhere)</a:t>
            </a:r>
            <a:endParaRPr sz="1100">
              <a:solidFill>
                <a:srgbClr val="06366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3"/>
          <p:cNvSpPr txBox="1"/>
          <p:nvPr/>
        </p:nvSpPr>
        <p:spPr>
          <a:xfrm>
            <a:off x="311760" y="720000"/>
            <a:ext cx="8520480" cy="9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 strike="noStrike">
                <a:solidFill>
                  <a:srgbClr val="063662"/>
                </a:solidFill>
                <a:latin typeface="Open Sans"/>
                <a:ea typeface="Open Sans"/>
                <a:cs typeface="Open Sans"/>
                <a:sym typeface="Open Sans"/>
              </a:rPr>
              <a:t>Get started with Jotform Approvals </a:t>
            </a:r>
            <a:endParaRPr b="0" sz="25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500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50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63920"/>
            <a:ext cx="9144000" cy="3479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1200" y="2193199"/>
            <a:ext cx="905624" cy="265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38851" y="3036149"/>
            <a:ext cx="1430300" cy="1813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3">
            <a:hlinkClick r:id="rId6"/>
          </p:cNvPr>
          <p:cNvSpPr/>
          <p:nvPr/>
        </p:nvSpPr>
        <p:spPr>
          <a:xfrm>
            <a:off x="3450600" y="1475640"/>
            <a:ext cx="2242800" cy="400680"/>
          </a:xfrm>
          <a:custGeom>
            <a:rect b="b" l="l" r="r" t="t"/>
            <a:pathLst>
              <a:path extrusionOk="0" h="1114" w="6231">
                <a:moveTo>
                  <a:pt x="6044" y="0"/>
                </a:moveTo>
                <a:cubicBezTo>
                  <a:pt x="6168" y="0"/>
                  <a:pt x="6230" y="62"/>
                  <a:pt x="6230" y="185"/>
                </a:cubicBezTo>
                <a:lnTo>
                  <a:pt x="6230" y="928"/>
                </a:lnTo>
                <a:cubicBezTo>
                  <a:pt x="6230" y="1051"/>
                  <a:pt x="6168" y="1113"/>
                  <a:pt x="6044" y="1113"/>
                </a:cubicBezTo>
                <a:lnTo>
                  <a:pt x="185" y="1113"/>
                </a:lnTo>
                <a:cubicBezTo>
                  <a:pt x="62" y="1113"/>
                  <a:pt x="0" y="1051"/>
                  <a:pt x="0" y="928"/>
                </a:cubicBezTo>
                <a:lnTo>
                  <a:pt x="0" y="185"/>
                </a:lnTo>
                <a:cubicBezTo>
                  <a:pt x="0" y="62"/>
                  <a:pt x="62" y="0"/>
                  <a:pt x="185" y="0"/>
                </a:cubicBezTo>
                <a:lnTo>
                  <a:pt x="6044" y="0"/>
                </a:lnTo>
                <a:close/>
              </a:path>
            </a:pathLst>
          </a:custGeom>
          <a:solidFill>
            <a:srgbClr val="00BD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43">
            <a:hlinkClick r:id="rId7"/>
          </p:cNvPr>
          <p:cNvSpPr txBox="1"/>
          <p:nvPr/>
        </p:nvSpPr>
        <p:spPr>
          <a:xfrm>
            <a:off x="3501610" y="1546978"/>
            <a:ext cx="2140800" cy="2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51100" lIns="96100" spcFirstLastPara="1" rIns="96100" wrap="square" tIns="51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Try Now - </a:t>
            </a:r>
            <a:r>
              <a:rPr b="0" i="1" lang="en" sz="1100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It’s Free!</a:t>
            </a:r>
            <a:endParaRPr b="0" sz="110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Google Shape;194;p4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88300" y="2067275"/>
            <a:ext cx="6941226" cy="161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